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1" r:id="rId3"/>
    <p:sldId id="294" r:id="rId4"/>
    <p:sldId id="295" r:id="rId5"/>
    <p:sldId id="296" r:id="rId6"/>
    <p:sldId id="297" r:id="rId7"/>
    <p:sldId id="293" r:id="rId8"/>
    <p:sldId id="299" r:id="rId9"/>
    <p:sldId id="301" r:id="rId10"/>
    <p:sldId id="302" r:id="rId11"/>
    <p:sldId id="303" r:id="rId12"/>
    <p:sldId id="300" r:id="rId13"/>
    <p:sldId id="298" r:id="rId14"/>
    <p:sldId id="304" r:id="rId15"/>
    <p:sldId id="305" r:id="rId16"/>
    <p:sldId id="306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/>
    <p:restoredTop sz="82596" autoAdjust="0"/>
  </p:normalViewPr>
  <p:slideViewPr>
    <p:cSldViewPr>
      <p:cViewPr varScale="1">
        <p:scale>
          <a:sx n="71" d="100"/>
          <a:sy n="71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Patients </a:t>
            </a:r>
            <a:r>
              <a:rPr lang="en-US" baseline="0" dirty="0" smtClean="0"/>
              <a:t>Discharged on Spironolactone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D9-4D06-A5B4-BE9F06B000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8134800"/>
        <c:axId val="1463100064"/>
      </c:lineChart>
      <c:catAx>
        <c:axId val="1538134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100064"/>
        <c:crosses val="autoZero"/>
        <c:auto val="1"/>
        <c:lblAlgn val="ctr"/>
        <c:lblOffset val="100"/>
        <c:noMultiLvlLbl val="0"/>
      </c:catAx>
      <c:valAx>
        <c:axId val="146310006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Rate of </a:t>
                </a:r>
                <a:r>
                  <a:rPr lang="en-US" baseline="0" dirty="0" err="1" smtClean="0"/>
                  <a:t>Sprionolactone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Rx’d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134800"/>
        <c:crosses val="autoZero"/>
        <c:crossBetween val="between"/>
        <c:min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/>
              <a:t>Wait</a:t>
            </a:r>
            <a:r>
              <a:rPr lang="en-US" sz="1400" b="1" baseline="0" dirty="0" smtClean="0"/>
              <a:t> Times for Pharmacist</a:t>
            </a:r>
            <a:endParaRPr lang="en-US" sz="1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Wait Times Per Patient Per Month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34</c:v>
                </c:pt>
                <c:pt idx="1">
                  <c:v>32</c:v>
                </c:pt>
                <c:pt idx="2">
                  <c:v>38</c:v>
                </c:pt>
                <c:pt idx="3">
                  <c:v>24</c:v>
                </c:pt>
                <c:pt idx="4">
                  <c:v>26</c:v>
                </c:pt>
                <c:pt idx="5">
                  <c:v>28</c:v>
                </c:pt>
                <c:pt idx="6">
                  <c:v>24</c:v>
                </c:pt>
                <c:pt idx="7">
                  <c:v>20</c:v>
                </c:pt>
                <c:pt idx="8">
                  <c:v>18</c:v>
                </c:pt>
                <c:pt idx="9">
                  <c:v>12</c:v>
                </c:pt>
                <c:pt idx="10">
                  <c:v>14</c:v>
                </c:pt>
                <c:pt idx="11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8D-4C0F-B4B9-31C4039A8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2129424"/>
        <c:axId val="1612133696"/>
      </c:lineChart>
      <c:catAx>
        <c:axId val="161212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133696"/>
        <c:crosses val="autoZero"/>
        <c:auto val="1"/>
        <c:lblAlgn val="ctr"/>
        <c:lblOffset val="100"/>
        <c:noMultiLvlLbl val="0"/>
      </c:catAx>
      <c:valAx>
        <c:axId val="161213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Average</a:t>
                </a:r>
                <a:r>
                  <a:rPr lang="en-US" sz="1200" baseline="0" dirty="0" smtClean="0"/>
                  <a:t> Number of</a:t>
                </a:r>
                <a:r>
                  <a:rPr lang="en-US" sz="1200" dirty="0" smtClean="0"/>
                  <a:t> Hours</a:t>
                </a:r>
                <a:endParaRPr lang="en-US" sz="12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212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baseline="0">
                <a:effectLst/>
              </a:rPr>
              <a:t>Relationship Between Long Wait and Capacity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 axis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83</c:v>
                </c:pt>
                <c:pt idx="1">
                  <c:v>88</c:v>
                </c:pt>
                <c:pt idx="2">
                  <c:v>88</c:v>
                </c:pt>
                <c:pt idx="3">
                  <c:v>90</c:v>
                </c:pt>
                <c:pt idx="4">
                  <c:v>94</c:v>
                </c:pt>
                <c:pt idx="5">
                  <c:v>100</c:v>
                </c:pt>
                <c:pt idx="6">
                  <c:v>110</c:v>
                </c:pt>
                <c:pt idx="7">
                  <c:v>105</c:v>
                </c:pt>
                <c:pt idx="8">
                  <c:v>100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10</c:v>
                </c:pt>
                <c:pt idx="6">
                  <c:v>13</c:v>
                </c:pt>
                <c:pt idx="7">
                  <c:v>15</c:v>
                </c:pt>
                <c:pt idx="8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360-4504-9697-ACB779698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4621424"/>
        <c:axId val="1506579808"/>
      </c:scatterChart>
      <c:valAx>
        <c:axId val="1464621424"/>
        <c:scaling>
          <c:orientation val="minMax"/>
          <c:min val="7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>
                    <a:effectLst/>
                  </a:rPr>
                  <a:t>Capacity Used</a:t>
                </a:r>
                <a:endParaRPr lang="en-U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579808"/>
        <c:crosses val="autoZero"/>
        <c:crossBetween val="midCat"/>
      </c:valAx>
      <c:valAx>
        <c:axId val="150657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0" i="0" baseline="0" smtClean="0">
                    <a:effectLst/>
                  </a:rPr>
                  <a:t># of Times Wait &gt;24 Hours</a:t>
                </a:r>
                <a:endParaRPr lang="en-US" sz="14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6214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Wait Times by</a:t>
            </a:r>
            <a:r>
              <a:rPr lang="en-US" baseline="0" dirty="0" smtClean="0"/>
              <a:t> Hospital and Day of Week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Monday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Hosp 1</c:v>
                </c:pt>
                <c:pt idx="1">
                  <c:v>Hosp 2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2.5</c:v>
                </c:pt>
                <c:pt idx="1">
                  <c:v>4.75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1B-4685-BDA3-DA3AE5EE69C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Wednesday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Hosp 1</c:v>
                </c:pt>
                <c:pt idx="1">
                  <c:v>Hosp 2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  <c:pt idx="0">
                  <c:v>2</c:v>
                </c:pt>
                <c:pt idx="1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1B-4685-BDA3-DA3AE5EE69C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Friday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Hosp 1</c:v>
                </c:pt>
                <c:pt idx="1">
                  <c:v>Hosp 2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</c:v>
                </c:pt>
                <c:pt idx="1">
                  <c:v>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1B-4685-BDA3-DA3AE5EE69C2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Weekend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Sheet1!$B$1:$C$1</c:f>
              <c:strCache>
                <c:ptCount val="2"/>
                <c:pt idx="0">
                  <c:v>Hosp 1</c:v>
                </c:pt>
                <c:pt idx="1">
                  <c:v>Hosp 2</c:v>
                </c:pt>
              </c:strCache>
            </c:strRef>
          </c:cat>
          <c:val>
            <c:numRef>
              <c:f>Sheet1!$B$5:$C$5</c:f>
              <c:numCache>
                <c:formatCode>General</c:formatCode>
                <c:ptCount val="2"/>
                <c:pt idx="0">
                  <c:v>4.5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1B-4685-BDA3-DA3AE5EE6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70708368"/>
        <c:axId val="1570134624"/>
      </c:barChart>
      <c:catAx>
        <c:axId val="157070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0134624"/>
        <c:crosses val="autoZero"/>
        <c:auto val="1"/>
        <c:lblAlgn val="ctr"/>
        <c:lblOffset val="100"/>
        <c:noMultiLvlLbl val="0"/>
      </c:catAx>
      <c:valAx>
        <c:axId val="1570134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Hours Waited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0708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Patients </a:t>
            </a:r>
            <a:r>
              <a:rPr lang="en-US" baseline="0" dirty="0" smtClean="0"/>
              <a:t>Discharged on Spironolactone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Months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45</c:v>
                </c:pt>
                <c:pt idx="1">
                  <c:v>48</c:v>
                </c:pt>
                <c:pt idx="2">
                  <c:v>40</c:v>
                </c:pt>
                <c:pt idx="3">
                  <c:v>65</c:v>
                </c:pt>
                <c:pt idx="4">
                  <c:v>72</c:v>
                </c:pt>
                <c:pt idx="5">
                  <c:v>78</c:v>
                </c:pt>
                <c:pt idx="6">
                  <c:v>84</c:v>
                </c:pt>
                <c:pt idx="7">
                  <c:v>86</c:v>
                </c:pt>
                <c:pt idx="8">
                  <c:v>80</c:v>
                </c:pt>
                <c:pt idx="9">
                  <c:v>85</c:v>
                </c:pt>
                <c:pt idx="10">
                  <c:v>88</c:v>
                </c:pt>
                <c:pt idx="11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EB-4709-9373-6E662FA86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03157824"/>
        <c:axId val="1506754944"/>
      </c:lineChart>
      <c:catAx>
        <c:axId val="160315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6754944"/>
        <c:crosses val="autoZero"/>
        <c:auto val="1"/>
        <c:lblAlgn val="ctr"/>
        <c:lblOffset val="100"/>
        <c:noMultiLvlLbl val="0"/>
      </c:catAx>
      <c:valAx>
        <c:axId val="1506754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aseline="0" dirty="0" smtClean="0"/>
                  <a:t>Rate of </a:t>
                </a:r>
                <a:r>
                  <a:rPr lang="en-US" baseline="0" dirty="0" err="1" smtClean="0"/>
                  <a:t>Sprionolactone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Rx’d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315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0.07761</cdr:x>
      <cdr:y>0.19353</cdr:y>
    </cdr:from>
    <cdr:to>
      <cdr:x>0.13702</cdr:x>
      <cdr:y>0.82881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23036" y="713724"/>
          <a:ext cx="323810" cy="2342857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0.14025</cdr:x>
      <cdr:y>0.2355</cdr:y>
    </cdr:from>
    <cdr:to>
      <cdr:x>1</cdr:x>
      <cdr:y>0.3038</cdr:y>
    </cdr:to>
    <cdr:grpSp>
      <cdr:nvGrpSpPr>
        <cdr:cNvPr id="7" name="Group 6"/>
        <cdr:cNvGrpSpPr/>
      </cdr:nvGrpSpPr>
      <cdr:grpSpPr>
        <a:xfrm xmlns:a="http://schemas.openxmlformats.org/drawingml/2006/main">
          <a:off x="764474" y="868502"/>
          <a:ext cx="4686323" cy="251884"/>
          <a:chOff x="764498" y="868505"/>
          <a:chExt cx="4686299" cy="251880"/>
        </a:xfrm>
      </cdr:grpSpPr>
      <cdr:cxnSp macro="">
        <cdr:nvCxnSpPr>
          <cdr:cNvPr id="3" name="Straight Connector 2"/>
          <cdr:cNvCxnSpPr/>
        </cdr:nvCxnSpPr>
        <cdr:spPr>
          <a:xfrm xmlns:a="http://schemas.openxmlformats.org/drawingml/2006/main" flipV="1">
            <a:off x="764498" y="1083618"/>
            <a:ext cx="4686299" cy="36767"/>
          </a:xfrm>
          <a:prstGeom xmlns:a="http://schemas.openxmlformats.org/drawingml/2006/main" prst="line">
            <a:avLst/>
          </a:prstGeom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6" name="Straight Connector 5"/>
          <cdr:cNvCxnSpPr/>
        </cdr:nvCxnSpPr>
        <cdr:spPr>
          <a:xfrm xmlns:a="http://schemas.openxmlformats.org/drawingml/2006/main" flipV="1">
            <a:off x="764498" y="868505"/>
            <a:ext cx="4686299" cy="36767"/>
          </a:xfrm>
          <a:prstGeom xmlns:a="http://schemas.openxmlformats.org/drawingml/2006/main" prst="line">
            <a:avLst/>
          </a:prstGeom>
          <a:ln xmlns:a="http://schemas.openxmlformats.org/drawingml/2006/main">
            <a:solidFill>
              <a:schemeClr val="accent4"/>
            </a:solidFill>
            <a:prstDash val="dash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0.27306</cdr:x>
      <cdr:y>0.13134</cdr:y>
    </cdr:from>
    <cdr:to>
      <cdr:x>0.3849</cdr:x>
      <cdr:y>0.22172</cdr:y>
    </cdr:to>
    <cdr:sp macro="" textlink="">
      <cdr:nvSpPr>
        <cdr:cNvPr id="8" name="Down Arrow Callout 7"/>
        <cdr:cNvSpPr/>
      </cdr:nvSpPr>
      <cdr:spPr>
        <a:xfrm xmlns:a="http://schemas.openxmlformats.org/drawingml/2006/main">
          <a:off x="1488395" y="484369"/>
          <a:ext cx="609604" cy="333319"/>
        </a:xfrm>
        <a:prstGeom xmlns:a="http://schemas.openxmlformats.org/drawingml/2006/main" prst="downArrowCallout">
          <a:avLst/>
        </a:prstGeom>
        <a:noFill xmlns:a="http://schemas.openxmlformats.org/drawingml/2006/main"/>
        <a:ln xmlns:a="http://schemas.openxmlformats.org/drawingml/2006/main">
          <a:solidFill>
            <a:schemeClr val="accent4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Target</a:t>
          </a:r>
          <a:endParaRPr lang="en-US" dirty="0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0.46179</cdr:x>
      <cdr:y>0.29404</cdr:y>
    </cdr:from>
    <cdr:to>
      <cdr:x>0.59692</cdr:x>
      <cdr:y>0.43163</cdr:y>
    </cdr:to>
    <cdr:sp macro="" textlink="">
      <cdr:nvSpPr>
        <cdr:cNvPr id="9" name="Up Arrow Callout 8"/>
        <cdr:cNvSpPr/>
      </cdr:nvSpPr>
      <cdr:spPr>
        <a:xfrm xmlns:a="http://schemas.openxmlformats.org/drawingml/2006/main">
          <a:off x="2517105" y="1084405"/>
          <a:ext cx="736604" cy="507418"/>
        </a:xfrm>
        <a:prstGeom xmlns:a="http://schemas.openxmlformats.org/drawingml/2006/main" prst="upArrowCallout">
          <a:avLst>
            <a:gd name="adj1" fmla="val 25000"/>
            <a:gd name="adj2" fmla="val 17857"/>
            <a:gd name="adj3" fmla="val 25000"/>
            <a:gd name="adj4" fmla="val 64977"/>
          </a:avLst>
        </a:prstGeom>
        <a:noFill xmlns:a="http://schemas.openxmlformats.org/drawingml/2006/main"/>
        <a:ln xmlns:a="http://schemas.openxmlformats.org/drawingml/2006/main">
          <a:solidFill>
            <a:schemeClr val="accent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TREND</a:t>
          </a:r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0.80383</cdr:x>
      <cdr:y>0.23844</cdr:y>
    </cdr:from>
    <cdr:to>
      <cdr:x>0.93896</cdr:x>
      <cdr:y>0.37603</cdr:y>
    </cdr:to>
    <cdr:sp macro="" textlink="">
      <cdr:nvSpPr>
        <cdr:cNvPr id="11" name="Up Arrow Callout 10"/>
        <cdr:cNvSpPr/>
      </cdr:nvSpPr>
      <cdr:spPr>
        <a:xfrm xmlns:a="http://schemas.openxmlformats.org/drawingml/2006/main">
          <a:off x="4381500" y="879334"/>
          <a:ext cx="736604" cy="507418"/>
        </a:xfrm>
        <a:prstGeom xmlns:a="http://schemas.openxmlformats.org/drawingml/2006/main" prst="upArrowCallout">
          <a:avLst>
            <a:gd name="adj1" fmla="val 25000"/>
            <a:gd name="adj2" fmla="val 17857"/>
            <a:gd name="adj3" fmla="val 25000"/>
            <a:gd name="adj4" fmla="val 64977"/>
          </a:avLst>
        </a:prstGeom>
        <a:noFill xmlns:a="http://schemas.openxmlformats.org/drawingml/2006/main"/>
        <a:ln xmlns:a="http://schemas.openxmlformats.org/drawingml/2006/main">
          <a:solidFill>
            <a:schemeClr val="accent3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SHIFT</a:t>
          </a:r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885479-A69A-3643-B4F3-27A29E195752}" type="datetimeFigureOut">
              <a:rPr lang="en-US" smtClean="0"/>
              <a:t>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31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" charset="0"/>
                <a:cs typeface="Arial" charset="0"/>
              </a:rPr>
              <a:t>Module 5 </a:t>
            </a: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Part 2</a:t>
            </a:r>
            <a:b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200" b="0" dirty="0">
                <a:solidFill>
                  <a:srgbClr val="C00000"/>
                </a:solidFill>
                <a:latin typeface="Arial" charset="0"/>
                <a:cs typeface="Arial" charset="0"/>
              </a:rPr>
              <a:t>Interpreting Baseline Data Using Run Charts</a:t>
            </a:r>
            <a:endParaRPr lang="en-US" dirty="0"/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457200" y="4800599"/>
            <a:ext cx="7390424" cy="14508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1600" i="0" kern="120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Adapted from: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cs typeface="Arial" charset="0"/>
              </a:rPr>
              <a:t>The Institute for Healthcare Improvement (IHI), the Agency for Healthcare Research and Quality (AHRQ), and the Health Resources and Services Administration (HRSA) Quality Toolkits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Review Baseline Data on Family of Measures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46130195"/>
              </p:ext>
            </p:extLst>
          </p:nvPr>
        </p:nvGraphicFramePr>
        <p:xfrm>
          <a:off x="1300316" y="2209800"/>
          <a:ext cx="6243484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410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743200"/>
            <a:ext cx="8001000" cy="1828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Percent compliance with a guideline or target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Example: How many patients with HF were prescribed or received an aldosterone antagonist at discharge?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Interpreting Baseline Performance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135626"/>
            <a:ext cx="2514782" cy="118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99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Basic Rules for Interpretation of Run Charts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286000"/>
            <a:ext cx="8075422" cy="3810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/>
              <a:t>Rules for interpretation of a non-random signal in run charts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A </a:t>
            </a:r>
            <a:r>
              <a:rPr lang="en-US" sz="2200" b="1" dirty="0" smtClean="0"/>
              <a:t>shift</a:t>
            </a:r>
            <a:r>
              <a:rPr lang="en-US" sz="2200" dirty="0" smtClean="0"/>
              <a:t> of 6 or more consecutive points above median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A </a:t>
            </a:r>
            <a:r>
              <a:rPr lang="en-US" sz="2200" b="1" dirty="0" smtClean="0"/>
              <a:t>trend</a:t>
            </a:r>
            <a:r>
              <a:rPr lang="en-US" sz="2200" dirty="0" smtClean="0"/>
              <a:t> of 5 or more consecutive points, all up or down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A </a:t>
            </a:r>
            <a:r>
              <a:rPr lang="en-US" sz="2200" b="1" dirty="0" smtClean="0"/>
              <a:t>run </a:t>
            </a:r>
            <a:r>
              <a:rPr lang="en-US" sz="2200" dirty="0" smtClean="0"/>
              <a:t>of appropriate duration/direction, given total number of data points</a:t>
            </a:r>
          </a:p>
          <a:p>
            <a:pPr marL="6858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An “astronomical data point” or outlier is explainable (or not present)</a:t>
            </a:r>
          </a:p>
        </p:txBody>
      </p:sp>
    </p:spTree>
    <p:extLst>
      <p:ext uri="{BB962C8B-B14F-4D97-AF65-F5344CB8AC3E}">
        <p14:creationId xmlns:p14="http://schemas.microsoft.com/office/powerpoint/2010/main" val="313820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04800" y="762000"/>
            <a:ext cx="8750299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Baseline Data on Family of Measures for Spironolactone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1" y="1756173"/>
            <a:ext cx="3200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Run Chart Interpretation Rules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182880" marR="0" lvl="0" indent="-18288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Shift</a:t>
            </a:r>
          </a:p>
          <a:p>
            <a:pPr marL="628650" marR="0" lvl="1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≧6 consecutive points above median</a:t>
            </a:r>
          </a:p>
          <a:p>
            <a:pPr marL="182880" marR="0" lvl="0" indent="-18288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Trend</a:t>
            </a:r>
          </a:p>
          <a:p>
            <a:pPr marL="628650" marR="0" lvl="1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≧ 5 consecutive points all up or down</a:t>
            </a:r>
          </a:p>
          <a:p>
            <a:pPr marL="182880" marR="0" lvl="0" indent="-18288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Run</a:t>
            </a:r>
          </a:p>
          <a:p>
            <a:pPr marL="628650" marR="0" lvl="1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Appropriate duration/direction, given total # data points</a:t>
            </a:r>
          </a:p>
          <a:p>
            <a:pPr marL="182880" marR="0" lvl="0" indent="-18288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Extreme data point </a:t>
            </a:r>
          </a:p>
          <a:p>
            <a:pPr marL="628650" marR="0" lvl="1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Unusual or unexpected outlier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410200"/>
            <a:ext cx="3505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**ANY rule is sufficient evidence of non-random  signal of change</a:t>
            </a:r>
          </a:p>
          <a:p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05987046"/>
              </p:ext>
            </p:extLst>
          </p:nvPr>
        </p:nvGraphicFramePr>
        <p:xfrm>
          <a:off x="3516651" y="1722295"/>
          <a:ext cx="5450797" cy="368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172201"/>
            <a:ext cx="1592294" cy="53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9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04800" y="685800"/>
            <a:ext cx="2411222" cy="775676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 fontScale="90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Standardized Table for Runs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461476"/>
            <a:ext cx="241122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Sufficient evidence of non-random signal for a RUN:</a:t>
            </a: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342900" marR="0" lvl="0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Appropriate direction</a:t>
            </a:r>
          </a:p>
          <a:p>
            <a:pPr marL="342900" marR="0" lvl="0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Appropriate duration</a:t>
            </a:r>
          </a:p>
          <a:p>
            <a:pPr marL="342900" marR="0" lvl="0" indent="-34290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ONE side of the median</a:t>
            </a: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Too many or too few:</a:t>
            </a:r>
          </a:p>
          <a:p>
            <a:pPr marL="285750" marR="0" lvl="0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Not interpretable signal </a:t>
            </a:r>
          </a:p>
          <a:p>
            <a:pPr marL="285750" marR="0" lvl="0" indent="-28575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At 5% risk of randomness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82801"/>
              </p:ext>
            </p:extLst>
          </p:nvPr>
        </p:nvGraphicFramePr>
        <p:xfrm>
          <a:off x="2895600" y="685800"/>
          <a:ext cx="6096000" cy="5042576"/>
        </p:xfrm>
        <a:graphic>
          <a:graphicData uri="http://schemas.openxmlformats.org/drawingml/2006/table">
            <a:tbl>
              <a:tblPr firstRow="1" bandRow="1"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3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/>
                        <a:t>Total # Data Points not on median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/>
                        <a:t>Lower limit # runs</a:t>
                      </a:r>
                    </a:p>
                    <a:p>
                      <a:pPr algn="ctr"/>
                      <a:r>
                        <a:rPr lang="en-US" sz="1400" dirty="0" smtClean="0"/>
                        <a:t>(&lt; is “too few”)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dirty="0" smtClean="0"/>
                        <a:t>Upper limit # runs</a:t>
                      </a:r>
                    </a:p>
                    <a:p>
                      <a:pPr algn="ctr"/>
                      <a:r>
                        <a:rPr lang="en-US" sz="1400" dirty="0" smtClean="0"/>
                        <a:t>(&gt; is “too many”)</a:t>
                      </a:r>
                      <a:endParaRPr lang="en-US" sz="14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11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13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19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20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0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940" y="6151389"/>
            <a:ext cx="1524000" cy="549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19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343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Multiple measures on one chart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Stratified groups or categories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Sub-groups 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Using an X-axis other than time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Using real-time scale with unequal time intervals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Adding a trend line to a run chart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Useful Run Chart Modifications</a:t>
            </a:r>
          </a:p>
        </p:txBody>
      </p:sp>
    </p:spTree>
    <p:extLst>
      <p:ext uri="{BB962C8B-B14F-4D97-AF65-F5344CB8AC3E}">
        <p14:creationId xmlns:p14="http://schemas.microsoft.com/office/powerpoint/2010/main" val="3256891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438400"/>
            <a:ext cx="8305800" cy="3733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Run charts are used to </a:t>
            </a:r>
            <a:r>
              <a:rPr lang="en-US" dirty="0"/>
              <a:t>d</a:t>
            </a:r>
            <a:r>
              <a:rPr lang="en-US" dirty="0" smtClean="0"/>
              <a:t>efine </a:t>
            </a:r>
            <a:r>
              <a:rPr lang="en-US" dirty="0"/>
              <a:t>and analyze </a:t>
            </a:r>
            <a:r>
              <a:rPr lang="en-US" dirty="0" smtClean="0"/>
              <a:t>baseline performance</a:t>
            </a:r>
          </a:p>
          <a:p>
            <a:r>
              <a:rPr lang="en-US" dirty="0" smtClean="0"/>
              <a:t>Answers the question “how do we know a change is an improvement?”</a:t>
            </a:r>
            <a:endParaRPr lang="en-US" dirty="0"/>
          </a:p>
          <a:p>
            <a:r>
              <a:rPr lang="en-US" dirty="0"/>
              <a:t>R</a:t>
            </a:r>
            <a:r>
              <a:rPr lang="en-US" dirty="0" smtClean="0"/>
              <a:t>ules for interpretation of a non-random signal in run charts: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 smtClean="0"/>
              <a:t>shift</a:t>
            </a:r>
            <a:r>
              <a:rPr lang="en-US" dirty="0" smtClean="0"/>
              <a:t> of 6 or more consecutive points above median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 smtClean="0"/>
              <a:t>trend</a:t>
            </a:r>
            <a:r>
              <a:rPr lang="en-US" dirty="0" smtClean="0"/>
              <a:t> of 5 or more consecutive points, all up or down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A </a:t>
            </a:r>
            <a:r>
              <a:rPr lang="en-US" b="1" dirty="0" smtClean="0"/>
              <a:t>run </a:t>
            </a:r>
            <a:r>
              <a:rPr lang="en-US" dirty="0" smtClean="0"/>
              <a:t>of appropriate duration/direction, given total number of data points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An “astronomical data point” or outlier is explainable or not present</a:t>
            </a:r>
          </a:p>
          <a:p>
            <a:pPr marL="685800" lvl="1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7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4038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Describe rules for constructing a high quality run chart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Describe rules for evaluating run chart data points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4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Interpret baseline performance using the rules for performance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Objectives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b="1" dirty="0"/>
              <a:t>Determine a Baseline</a:t>
            </a:r>
            <a:endParaRPr lang="en-US" sz="2400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133600"/>
            <a:ext cx="4005942" cy="35052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0282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09800"/>
            <a:ext cx="8001000" cy="381000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State the question and target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Develop the horizontal axis (scale)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Develop the vertical axis (scale)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Plot the data points using unique symbol for each data category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Label the graph completely: x-axis, y-axis, title, legend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Calculate the median line; distinguish it from run line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100" dirty="0"/>
              <a:t>Add goal or target line, annotate events, indicate setting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87244"/>
            <a:ext cx="2819400" cy="487362"/>
          </a:xfrm>
        </p:spPr>
        <p:txBody>
          <a:bodyPr>
            <a:noAutofit/>
          </a:bodyPr>
          <a:lstStyle/>
          <a:p>
            <a:r>
              <a:rPr lang="en-US" b="1" dirty="0"/>
              <a:t>7 Steps for Constructing a Run Chart</a:t>
            </a:r>
          </a:p>
        </p:txBody>
      </p:sp>
    </p:spTree>
    <p:extLst>
      <p:ext uri="{BB962C8B-B14F-4D97-AF65-F5344CB8AC3E}">
        <p14:creationId xmlns:p14="http://schemas.microsoft.com/office/powerpoint/2010/main" val="3670883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1500" y="3048000"/>
            <a:ext cx="8001000" cy="3429000"/>
          </a:xfrm>
        </p:spPr>
        <p:txBody>
          <a:bodyPr>
            <a:normAutofit lnSpcReduction="10000"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Eligibility: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All patients with diagnosis of HF and no contraindications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Denominator: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All patients with HF: 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150 patients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Numerator: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Patients with HF who received spironolactone at [</a:t>
            </a:r>
            <a:r>
              <a:rPr lang="en-US" sz="21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Hosp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A] in the last [cycle], and have Rx documented in EHR: 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115 pts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GDMT Measure: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 (# of patients prescribed Rx) divided by (total # of patients eligible):  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115/150 = .766 or 77%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Adherence Measure: </a:t>
            </a: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(# of patients who filled Rx) divided by (total # of patients prescribed Rx):  </a:t>
            </a:r>
            <a:r>
              <a:rPr lang="en-US" sz="2100" b="1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100/150 = .666 or 67%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Target for GDMT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4022" y="2031705"/>
            <a:ext cx="8481822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 for GDMT: 100 % patients with HF discharged on aldosterone antagonist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4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rmAutofit/>
          </a:bodyPr>
          <a:lstStyle/>
          <a:p>
            <a:r>
              <a:rPr lang="en-US" sz="2400" b="1" dirty="0"/>
              <a:t>Question: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81776" y="2119015"/>
            <a:ext cx="8686800" cy="860156"/>
          </a:xfrm>
          <a:prstGeom prst="rect">
            <a:avLst/>
          </a:prstGeom>
          <a:ln>
            <a:noFill/>
          </a:ln>
        </p:spPr>
        <p:txBody>
          <a:bodyPr vert="horz" lIns="0" tIns="45720" rIns="0" bIns="45720" rtlCol="0" anchor="t" anchorCtr="0">
            <a:normAutofit fontScale="97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Question: What proportion of patients prescribed spironolactone?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Target: 100%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eligible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HF patients on spironolactone at discharge.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1776" y="2875935"/>
            <a:ext cx="8134870" cy="1923604"/>
            <a:chOff x="334290" y="2163522"/>
            <a:chExt cx="8134870" cy="1923604"/>
          </a:xfrm>
        </p:grpSpPr>
        <p:sp>
          <p:nvSpPr>
            <p:cNvPr id="6" name="TextBox 5"/>
            <p:cNvSpPr txBox="1"/>
            <p:nvPr/>
          </p:nvSpPr>
          <p:spPr>
            <a:xfrm>
              <a:off x="1822148" y="2163522"/>
              <a:ext cx="6647012" cy="19236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# Eligible HF patients discharged on spironolactone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_______________________________________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Total # HF patients discharged  </a:t>
              </a: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2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exclusions (Stg4 CKD)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4290" y="2637944"/>
              <a:ext cx="1487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%  =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1776" y="4779874"/>
            <a:ext cx="3520958" cy="1646605"/>
            <a:chOff x="334290" y="2337861"/>
            <a:chExt cx="3285893" cy="1890599"/>
          </a:xfrm>
        </p:grpSpPr>
        <p:sp>
          <p:nvSpPr>
            <p:cNvPr id="9" name="TextBox 8"/>
            <p:cNvSpPr txBox="1"/>
            <p:nvPr/>
          </p:nvSpPr>
          <p:spPr>
            <a:xfrm>
              <a:off x="1984589" y="2337861"/>
              <a:ext cx="1635594" cy="1890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115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 w="57150">
                    <a:solidFill>
                      <a:srgbClr val="000000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150 </a:t>
              </a:r>
              <a:r>
                <a:rPr kumimoji="0" lang="en-US" sz="3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-</a:t>
              </a: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15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4290" y="2637944"/>
              <a:ext cx="1487858" cy="812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T%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=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93140" y="4836392"/>
            <a:ext cx="3520958" cy="1646605"/>
            <a:chOff x="334290" y="2337861"/>
            <a:chExt cx="3285893" cy="1890599"/>
          </a:xfrm>
        </p:grpSpPr>
        <p:sp>
          <p:nvSpPr>
            <p:cNvPr id="12" name="TextBox 11"/>
            <p:cNvSpPr txBox="1"/>
            <p:nvPr/>
          </p:nvSpPr>
          <p:spPr>
            <a:xfrm>
              <a:off x="1984589" y="2337861"/>
              <a:ext cx="1635594" cy="18905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3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	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115</a:t>
              </a: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 smtClean="0">
                  <a:ln w="57150">
                    <a:solidFill>
                      <a:srgbClr val="000000"/>
                    </a:solidFill>
                  </a:ln>
                  <a:solidFill>
                    <a:srgbClr val="000000"/>
                  </a:solidFill>
                  <a:effectLst/>
                  <a:uLnTx/>
                  <a:uFillTx/>
                </a:rPr>
                <a:t>_______________</a:t>
              </a:r>
            </a:p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135</a:t>
              </a:r>
            </a:p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4290" y="2637944"/>
              <a:ext cx="1487858" cy="812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85%</a:t>
              </a:r>
              <a:r>
                <a:rPr kumimoji="0" lang="en-US" sz="4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  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672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066800"/>
            <a:ext cx="8153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B31D26"/>
                </a:solidFill>
                <a:latin typeface="Arial" charset="0"/>
                <a:cs typeface="Arial" charset="0"/>
              </a:rPr>
              <a:t>Baseline Data on Family of Measures for Spironolactone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1" y="1981200"/>
            <a:ext cx="3048000" cy="3429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SzPct val="65000"/>
              <a:buFont typeface="Wingdings" charset="2"/>
              <a:buChar char="§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Run Chart Composition Rules</a:t>
            </a:r>
            <a:endParaRPr kumimoji="0" lang="en-US" sz="1600" b="0" i="0" u="none" strike="noStrike" kern="1200" cap="none" spc="0" normalizeH="0" baseline="0" noProof="0" smtClean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State the target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Horizontal axis (scale)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Vertical axis (scale)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Plot data points using unique symbol for each data category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Label: x-axis, y-axis, title, legend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Calculate the median line</a:t>
            </a:r>
          </a:p>
          <a:p>
            <a:pPr marL="182880" marR="0" lvl="0" indent="-18288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Arial" charset="0"/>
                <a:cs typeface="Arial" charset="0"/>
              </a:rPr>
              <a:t>Add target line, events, setting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431383481"/>
              </p:ext>
            </p:extLst>
          </p:nvPr>
        </p:nvGraphicFramePr>
        <p:xfrm>
          <a:off x="3505201" y="1981200"/>
          <a:ext cx="5450797" cy="368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Down Arrow Callout 29"/>
          <p:cNvSpPr/>
          <p:nvPr/>
        </p:nvSpPr>
        <p:spPr>
          <a:xfrm>
            <a:off x="4758096" y="2673843"/>
            <a:ext cx="702390" cy="374175"/>
          </a:xfrm>
          <a:prstGeom prst="downArrowCallout">
            <a:avLst/>
          </a:prstGeom>
          <a:solidFill>
            <a:srgbClr val="37AE28"/>
          </a:solidFill>
          <a:ln w="12700" cap="flat" cmpd="sng" algn="ctr">
            <a:solidFill>
              <a:srgbClr val="37AE28"/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Arial" panose="020B0604020202020204"/>
                <a:ea typeface="+mn-ea"/>
                <a:cs typeface="+mn-cs"/>
              </a:rPr>
              <a:t>Target</a:t>
            </a:r>
            <a:endParaRPr kumimoji="0" lang="en-US" sz="1100" b="0" i="0" u="none" strike="noStrike" kern="0" cap="none" spc="0" normalizeH="0" baseline="0" noProof="0" dirty="0">
              <a:ln>
                <a:solidFill>
                  <a:srgbClr val="000000"/>
                </a:solidFill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167415" y="5059505"/>
            <a:ext cx="4648200" cy="272143"/>
          </a:xfrm>
          <a:prstGeom prst="rect">
            <a:avLst/>
          </a:prstGeom>
          <a:noFill/>
          <a:ln w="12700" cap="flat" cmpd="sng" algn="ctr">
            <a:solidFill>
              <a:srgbClr val="B21D25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908695" y="2694924"/>
            <a:ext cx="370114" cy="2344839"/>
          </a:xfrm>
          <a:prstGeom prst="rect">
            <a:avLst/>
          </a:prstGeom>
          <a:noFill/>
          <a:ln w="12700" cap="flat" cmpd="sng" algn="ctr">
            <a:solidFill>
              <a:srgbClr val="B21D25">
                <a:shade val="50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Up Arrow Callout 32"/>
          <p:cNvSpPr/>
          <p:nvPr/>
        </p:nvSpPr>
        <p:spPr>
          <a:xfrm>
            <a:off x="7440244" y="3289940"/>
            <a:ext cx="769543" cy="415775"/>
          </a:xfrm>
          <a:prstGeom prst="upArrowCallout">
            <a:avLst/>
          </a:prstGeom>
          <a:solidFill>
            <a:srgbClr val="B21D25"/>
          </a:solidFill>
          <a:ln w="12700" cap="flat" cmpd="sng" algn="ctr">
            <a:solidFill>
              <a:srgbClr val="B21D25">
                <a:shade val="50000"/>
              </a:srgbClr>
            </a:solidFill>
            <a:prstDash val="solid"/>
            <a:miter lim="800000"/>
          </a:ln>
          <a:effectLst/>
        </p:spPr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Median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289206" y="3047048"/>
            <a:ext cx="4553893" cy="0"/>
          </a:xfrm>
          <a:prstGeom prst="line">
            <a:avLst/>
          </a:prstGeom>
          <a:noFill/>
          <a:ln w="28575" cap="flat" cmpd="sng" algn="ctr">
            <a:solidFill>
              <a:srgbClr val="37AE28"/>
            </a:solidFill>
            <a:prstDash val="sysDash"/>
            <a:miter lim="800000"/>
          </a:ln>
          <a:effectLst/>
        </p:spPr>
      </p:cxnSp>
      <p:sp>
        <p:nvSpPr>
          <p:cNvPr id="35" name="Left Arrow Callout 34"/>
          <p:cNvSpPr/>
          <p:nvPr/>
        </p:nvSpPr>
        <p:spPr>
          <a:xfrm>
            <a:off x="5203784" y="3877214"/>
            <a:ext cx="1901229" cy="474174"/>
          </a:xfrm>
          <a:prstGeom prst="leftArrowCallout">
            <a:avLst/>
          </a:prstGeom>
          <a:solidFill>
            <a:srgbClr val="742D8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Call QI Team</a:t>
            </a: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Intervention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144139" y="2087705"/>
            <a:ext cx="4257819" cy="323561"/>
          </a:xfrm>
          <a:prstGeom prst="rect">
            <a:avLst/>
          </a:prstGeom>
          <a:noFill/>
          <a:ln w="12700" cap="flat" cmpd="sng" algn="ctr">
            <a:solidFill>
              <a:srgbClr val="B21D25">
                <a:shade val="50000"/>
              </a:srgbClr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6172201"/>
            <a:ext cx="1592294" cy="538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3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9" grpId="0">
        <p:bldAsOne/>
      </p:bldGraphic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5" grpId="0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133600"/>
            <a:ext cx="8001000" cy="4343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Wait times for pharmacy ”Meds to Beds” delivery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day of the week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Capacity for “Meds to Beds” (availability of pharmacist and volume d/c)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discharge diagnosis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Distribution by HF rooms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0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Patient-level barriers to spironolactone at discharge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Availability of f/u appointment for potassium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Proximity of clinic for f/u appointment for potassium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Transportation to clinic f/u for potassium evaluation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Cost of co-pay for spironolactone and f/u appointment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Communication / reminder system for f/u appointment in place</a:t>
            </a:r>
          </a:p>
          <a:p>
            <a:pPr marL="514350" lvl="1" indent="-171450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Satisfaction with overall medication </a:t>
            </a:r>
            <a:r>
              <a:rPr lang="en-US" sz="1800" dirty="0" smtClean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regimen</a:t>
            </a:r>
            <a:endParaRPr lang="en-US" sz="1800" dirty="0">
              <a:solidFill>
                <a:srgbClr val="000000">
                  <a:lumMod val="85000"/>
                  <a:lumOff val="1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Review Baseline Data on Family of Measures</a:t>
            </a:r>
          </a:p>
        </p:txBody>
      </p:sp>
    </p:spTree>
    <p:extLst>
      <p:ext uri="{BB962C8B-B14F-4D97-AF65-F5344CB8AC3E}">
        <p14:creationId xmlns:p14="http://schemas.microsoft.com/office/powerpoint/2010/main" val="83692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Review Baseline Data on Family of Measures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832383161"/>
              </p:ext>
            </p:extLst>
          </p:nvPr>
        </p:nvGraphicFramePr>
        <p:xfrm>
          <a:off x="457200" y="2286000"/>
          <a:ext cx="4199154" cy="328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8913304"/>
              </p:ext>
            </p:extLst>
          </p:nvPr>
        </p:nvGraphicFramePr>
        <p:xfrm>
          <a:off x="4800600" y="2286000"/>
          <a:ext cx="4191000" cy="3285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1832448"/>
      </p:ext>
    </p:extLst>
  </p:cSld>
  <p:clrMapOvr>
    <a:masterClrMapping/>
  </p:clrMapOvr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onnect Brand">
    <a:dk1>
      <a:srgbClr val="000000"/>
    </a:dk1>
    <a:lt1>
      <a:srgbClr val="FFFFFF"/>
    </a:lt1>
    <a:dk2>
      <a:srgbClr val="44546A"/>
    </a:dk2>
    <a:lt2>
      <a:srgbClr val="E7E6E6"/>
    </a:lt2>
    <a:accent1>
      <a:srgbClr val="B21D25"/>
    </a:accent1>
    <a:accent2>
      <a:srgbClr val="F54E00"/>
    </a:accent2>
    <a:accent3>
      <a:srgbClr val="742D8A"/>
    </a:accent3>
    <a:accent4>
      <a:srgbClr val="37AE28"/>
    </a:accent4>
    <a:accent5>
      <a:srgbClr val="7F7F7F"/>
    </a:accent5>
    <a:accent6>
      <a:srgbClr val="F3BE54"/>
    </a:accent6>
    <a:hlink>
      <a:srgbClr val="B21D25"/>
    </a:hlink>
    <a:folHlink>
      <a:srgbClr val="B1B1B1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9782</TotalTime>
  <Words>739</Words>
  <Application>Microsoft Office PowerPoint</Application>
  <PresentationFormat>On-screen Show (4:3)</PresentationFormat>
  <Paragraphs>174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.HelveticaNeueDeskInterface-Regular</vt:lpstr>
      <vt:lpstr>Arial</vt:lpstr>
      <vt:lpstr>Calibri</vt:lpstr>
      <vt:lpstr>Language of data Presentation</vt:lpstr>
      <vt:lpstr>Module 5 Part 2 Interpreting Baseline Data Using Run Charts</vt:lpstr>
      <vt:lpstr>Objectives</vt:lpstr>
      <vt:lpstr>Determine a Baseline</vt:lpstr>
      <vt:lpstr>7 Steps for Constructing a Run Chart</vt:lpstr>
      <vt:lpstr>Target for GDMT</vt:lpstr>
      <vt:lpstr>Question:</vt:lpstr>
      <vt:lpstr>PowerPoint Presentation</vt:lpstr>
      <vt:lpstr>Review Baseline Data on Family of Measures</vt:lpstr>
      <vt:lpstr>Review Baseline Data on Family of Measures</vt:lpstr>
      <vt:lpstr>Review Baseline Data on Family of Measures</vt:lpstr>
      <vt:lpstr>Interpreting Baseline Performance</vt:lpstr>
      <vt:lpstr>Basic Rules for Interpretation of Run Charts</vt:lpstr>
      <vt:lpstr>PowerPoint Presentation</vt:lpstr>
      <vt:lpstr>PowerPoint Presentation</vt:lpstr>
      <vt:lpstr>Useful Run Chart Modifications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167</cp:revision>
  <cp:lastPrinted>2017-12-05T18:04:00Z</cp:lastPrinted>
  <dcterms:created xsi:type="dcterms:W3CDTF">2015-10-23T20:51:38Z</dcterms:created>
  <dcterms:modified xsi:type="dcterms:W3CDTF">2018-01-10T18:16:35Z</dcterms:modified>
</cp:coreProperties>
</file>