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25" r:id="rId2"/>
    <p:sldMasterId id="2147483750" r:id="rId3"/>
    <p:sldMasterId id="2147483794" r:id="rId4"/>
    <p:sldMasterId id="2147483823" r:id="rId5"/>
  </p:sldMasterIdLst>
  <p:notesMasterIdLst>
    <p:notesMasterId r:id="rId31"/>
  </p:notesMasterIdLst>
  <p:handoutMasterIdLst>
    <p:handoutMasterId r:id="rId32"/>
  </p:handoutMasterIdLst>
  <p:sldIdLst>
    <p:sldId id="693" r:id="rId6"/>
    <p:sldId id="593" r:id="rId7"/>
    <p:sldId id="756" r:id="rId8"/>
    <p:sldId id="602" r:id="rId9"/>
    <p:sldId id="596" r:id="rId10"/>
    <p:sldId id="695" r:id="rId11"/>
    <p:sldId id="745" r:id="rId12"/>
    <p:sldId id="748" r:id="rId13"/>
    <p:sldId id="749" r:id="rId14"/>
    <p:sldId id="746" r:id="rId15"/>
    <p:sldId id="753" r:id="rId16"/>
    <p:sldId id="616" r:id="rId17"/>
    <p:sldId id="750" r:id="rId18"/>
    <p:sldId id="744" r:id="rId19"/>
    <p:sldId id="747" r:id="rId20"/>
    <p:sldId id="752" r:id="rId21"/>
    <p:sldId id="672" r:id="rId22"/>
    <p:sldId id="696" r:id="rId23"/>
    <p:sldId id="741" r:id="rId24"/>
    <p:sldId id="598" r:id="rId25"/>
    <p:sldId id="697" r:id="rId26"/>
    <p:sldId id="755" r:id="rId27"/>
    <p:sldId id="615" r:id="rId28"/>
    <p:sldId id="742" r:id="rId29"/>
    <p:sldId id="75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ke Clinical Research Institute" initials="DCRI" lastIdx="21" clrIdx="0"/>
  <p:cmAuthor id="1" name="Zubin Eapen" initials="" lastIdx="4" clrIdx="1"/>
  <p:cmAuthor id="2" name="Bradi Granger" initials="" lastIdx="6" clrIdx="2"/>
  <p:cmAuthor id="3" name="Karl Swedberg" initials="KS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F5FCF0"/>
    <a:srgbClr val="E8F7DA"/>
    <a:srgbClr val="E3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10" autoAdjust="0"/>
  </p:normalViewPr>
  <p:slideViewPr>
    <p:cSldViewPr>
      <p:cViewPr varScale="1">
        <p:scale>
          <a:sx n="78" d="100"/>
          <a:sy n="78" d="100"/>
        </p:scale>
        <p:origin x="-246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 varScale="1">
        <p:scale>
          <a:sx n="10" d="100"/>
          <a:sy n="10" d="100"/>
        </p:scale>
        <p:origin x="-816" y="1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8E128-190E-7942-BC8C-3413527A65EC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0FA4A-25D2-2B48-9E25-1BD317190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0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46327-8F5C-4AA1-8174-DD7508E3F7A9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7D07B-DF73-4649-AE7D-943EAE51A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evidence-based key components</a:t>
            </a:r>
            <a:r>
              <a:rPr lang="en-US" baseline="0" dirty="0" smtClean="0"/>
              <a:t> shown to improve post d/c outcomes: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1, 2,3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7D07B-DF73-4649-AE7D-943EAE51A8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1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Calibri"/>
              </a:rPr>
              <a:t>Page </a:t>
            </a:r>
            <a:fld id="{B6A246CF-48D6-4314-B295-48976B3856A9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052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</a:t>
            </a:r>
            <a:r>
              <a:rPr lang="en-US" dirty="0" err="1" smtClean="0"/>
              <a:t>toolikit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7D07B-DF73-4649-AE7D-943EAE51A8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36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6A246CF-48D6-4314-B295-48976B3856A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51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7D07B-DF73-4649-AE7D-943EAE51A8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36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Unlike</a:t>
            </a:r>
            <a:r>
              <a:rPr lang="en-US" baseline="0" dirty="0" smtClean="0"/>
              <a:t> the pre-hospital phase of STEMI care, the plan of care for patient following discharge remains very individualized;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coordinated systems approaches for care following discharge (neither for actual care delivery OR expectations for providers or patients of resources, support, or feedback on outcomes)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infrastructure to support the guidelines (unlike pre-hospital phase, which has been dramatically improved after 2004 guidelines and door to balloon ACC alliance in 2006; Race Cars 2008 and Accelerator 1</a:t>
            </a:r>
            <a:r>
              <a:rPr lang="en-US" baseline="0" dirty="0"/>
              <a:t>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DB490-FFBD-497E-A4BF-FB6E0A37A8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656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outpatient settings (home, cardiac rehab facilities, and the patient health</a:t>
            </a:r>
            <a:r>
              <a:rPr lang="en-US" baseline="0" dirty="0" smtClean="0"/>
              <a:t> portal to EHR)  these are the opportunities to capture data for the “missing middle” of </a:t>
            </a:r>
            <a:r>
              <a:rPr lang="en-US" baseline="0" dirty="0" err="1" smtClean="0"/>
              <a:t>medicaiton</a:t>
            </a:r>
            <a:r>
              <a:rPr lang="en-US" baseline="0" dirty="0" smtClean="0"/>
              <a:t> adherence that is shown to improve outcomes, improve quality of care, and improve patient satisfaction with care.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7D07B-DF73-4649-AE7D-943EAE51A8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9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accelerator,</a:t>
            </a:r>
            <a:r>
              <a:rPr lang="en-US" baseline="0" dirty="0" smtClean="0"/>
              <a:t> these components look like this…  (call me if you want any info on the content of these boxes!!)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7D07B-DF73-4649-AE7D-943EAE51A8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6A246CF-48D6-4314-B295-48976B3856A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0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our </a:t>
            </a:r>
            <a:r>
              <a:rPr lang="en-US" dirty="0" err="1" smtClean="0"/>
              <a:t>toolikit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7D07B-DF73-4649-AE7D-943EAE51A8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3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5799E-97BF-40EB-9B4D-6E49160DDB8C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171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5799E-97BF-40EB-9B4D-6E49160DDB8C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247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outpatient settings (home, cardiac rehab facilities, and the patient health</a:t>
            </a:r>
            <a:r>
              <a:rPr lang="en-US" baseline="0" dirty="0" smtClean="0"/>
              <a:t> portal to EHR)  these are the opportunities to capture data for the “missing middle” of </a:t>
            </a:r>
            <a:r>
              <a:rPr lang="en-US" baseline="0" dirty="0" err="1" smtClean="0"/>
              <a:t>medicaiton</a:t>
            </a:r>
            <a:r>
              <a:rPr lang="en-US" baseline="0" dirty="0" smtClean="0"/>
              <a:t> adherence that is shown to improve outcomes, improve quality of care, and improve patient satisfaction with care.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7D07B-DF73-4649-AE7D-943EAE51A8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9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think you </a:t>
            </a:r>
            <a:r>
              <a:rPr lang="en-US" smtClean="0"/>
              <a:t>know the rest!!!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7D07B-DF73-4649-AE7D-943EAE51A8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0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SHARED GOALS DOCUMENTATION?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AT-HOME SUPPORT FOR SELF-MANAGEMENT?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How to “PROMOTE” EFFECTIVE MED USE?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FEASIBILITY ACROSS HEALTH SYSTEM?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7D07B-DF73-4649-AE7D-943EAE51A8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CF4B-C307-C947-B095-795A532C996C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F1DE-DC71-1F4E-B1B1-1729CF98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2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CF4B-C307-C947-B095-795A532C996C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F1DE-DC71-1F4E-B1B1-1729CF98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2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CF4B-C307-C947-B095-795A532C996C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F1DE-DC71-1F4E-B1B1-1729CF98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4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5847" y="1885057"/>
            <a:ext cx="8382000" cy="1850886"/>
            <a:chOff x="375847" y="1885057"/>
            <a:chExt cx="8382000" cy="1850886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375847" y="1885057"/>
              <a:ext cx="8382000" cy="1850886"/>
              <a:chOff x="304800" y="2438430"/>
              <a:chExt cx="8382000" cy="185088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400" y="2438430"/>
                <a:ext cx="1676400" cy="167640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600200" y="2810500"/>
                <a:ext cx="5715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/>
                <a:r>
                  <a:rPr lang="en-US" sz="4700" b="1" i="1" spc="50" dirty="0" smtClean="0">
                    <a:ln w="13500">
                      <a:solidFill>
                        <a:srgbClr val="4F81BD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C000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charset="0"/>
                  </a:rPr>
                  <a:t>STEMI Accelerator</a:t>
                </a:r>
                <a:endParaRPr lang="en-US" sz="4700" b="1" i="1" spc="50" dirty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4800" y="3581430"/>
                <a:ext cx="685799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defTabSz="914400"/>
                <a:r>
                  <a:rPr lang="en-US" sz="2000" dirty="0">
                    <a:solidFill>
                      <a:prstClr val="black"/>
                    </a:solidFill>
                    <a:cs typeface="Arial" charset="0"/>
                  </a:rPr>
                  <a:t>Regional Systems of Care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  <a:ea typeface="ヒラギノ角ゴ Pro W3" charset="0"/>
                    <a:cs typeface="ヒラギノ角ゴ Pro W3" charset="0"/>
                  </a:rPr>
                  <a:t>Discharge 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ea typeface="ヒラギノ角ゴ Pro W3" charset="0"/>
                    <a:cs typeface="ヒラギノ角ゴ Pro W3" charset="0"/>
                  </a:rPr>
                  <a:t>and Follow-Up</a:t>
                </a:r>
              </a:p>
              <a:p>
                <a:pPr algn="ctr" defTabSz="914400"/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</a:rPr>
                  <a:t>Demonstration Project </a:t>
                </a:r>
                <a:endParaRPr lang="en-US" sz="2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  <a:cs typeface="Arial" charset="0"/>
                </a:endParaRPr>
              </a:p>
            </p:txBody>
          </p:sp>
        </p:grpSp>
        <p:cxnSp>
          <p:nvCxnSpPr>
            <p:cNvPr id="11" name="Straight Connector 10"/>
            <p:cNvCxnSpPr/>
            <p:nvPr userDrawn="1"/>
          </p:nvCxnSpPr>
          <p:spPr>
            <a:xfrm>
              <a:off x="737874" y="2705697"/>
              <a:ext cx="1143000" cy="0"/>
            </a:xfrm>
            <a:prstGeom prst="line">
              <a:avLst/>
            </a:prstGeom>
            <a:ln w="53975">
              <a:solidFill>
                <a:srgbClr val="C00000">
                  <a:alpha val="39000"/>
                </a:srgb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457200" y="2823675"/>
              <a:ext cx="1143000" cy="0"/>
            </a:xfrm>
            <a:prstGeom prst="line">
              <a:avLst/>
            </a:prstGeom>
            <a:ln w="53975">
              <a:solidFill>
                <a:srgbClr val="C00000">
                  <a:alpha val="39000"/>
                </a:srgb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944498" y="2581644"/>
              <a:ext cx="1143000" cy="0"/>
            </a:xfrm>
            <a:prstGeom prst="line">
              <a:avLst/>
            </a:prstGeom>
            <a:ln w="53975">
              <a:solidFill>
                <a:srgbClr val="C00000">
                  <a:alpha val="39000"/>
                </a:srgb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049184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8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819AA-DB44-0346-A694-0B570B4399BE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025153-87DB-4BEB-BCAB-95F3288EBC1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0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819AA-DB44-0346-A694-0B570B4399BE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7895BC-CBE1-4EBD-8E12-3C22C5EEB6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8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2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74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819AA-DB44-0346-A694-0B570B4399BE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DFBB21-AB70-4D58-8967-790C8961E40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3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CF4B-C307-C947-B095-795A532C996C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F1DE-DC71-1F4E-B1B1-1729CF98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819AA-DB44-0346-A694-0B570B4399BE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736642-2641-4C2C-A0FE-8FFEBA3690C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30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819AA-DB44-0346-A694-0B570B4399BE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D15955-421B-42E0-BA42-0EAF5257B88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819AA-DB44-0346-A694-0B570B4399BE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2B0805-AB05-4073-8DD6-330C706E4BD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68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143000" y="2286000"/>
            <a:ext cx="6705600" cy="35814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6781800" y="6492875"/>
            <a:ext cx="10652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8C9D153-8F1C-4A7B-B484-13AC65CCA2AC}" type="datetime1">
              <a:rPr lang="sv-SE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10/13/16</a:t>
            </a:fld>
            <a:endParaRPr lang="sv-SE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3886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0357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76400"/>
            <a:ext cx="7239000" cy="41910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Content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114300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87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143000" y="2286000"/>
            <a:ext cx="6705600" cy="35814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6781800" y="6492875"/>
            <a:ext cx="10652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8C9D153-8F1C-4A7B-B484-13AC65CCA2AC}" type="datetime1">
              <a:rPr lang="sv-SE">
                <a:solidFill>
                  <a:prstClr val="black"/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10/13/16</a:t>
            </a:fld>
            <a:endParaRPr lang="sv-SE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3886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0357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7682" name="Picture 34" descr="NS-2-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" y="4764"/>
            <a:ext cx="914117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7675" name="Rectangle 2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32FE75-F954-452A-AB5F-2D852F53B3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787683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1341967" y="3765361"/>
            <a:ext cx="6766277" cy="39389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14222">
              <a:defRPr sz="2844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787684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41967" y="4356100"/>
            <a:ext cx="6400800" cy="29540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91440"/>
          <a:lstStyle>
            <a:lvl1pPr marL="0" indent="0" defTabSz="865022">
              <a:spcBef>
                <a:spcPct val="0"/>
              </a:spcBef>
              <a:buClrTx/>
              <a:buFontTx/>
              <a:buNone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440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4" y="1295400"/>
            <a:ext cx="7408333" cy="1579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0D0988-54AB-42D7-857D-DA136B995C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70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11" y="3085277"/>
            <a:ext cx="7886700" cy="1477199"/>
          </a:xfrm>
        </p:spPr>
        <p:txBody>
          <a:bodyPr/>
          <a:lstStyle>
            <a:lvl1pPr>
              <a:defRPr sz="533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11" y="4589464"/>
            <a:ext cx="7886700" cy="295402"/>
          </a:xfrm>
        </p:spPr>
        <p:txBody>
          <a:bodyPr/>
          <a:lstStyle>
            <a:lvl1pPr marL="0" indent="0">
              <a:buNone/>
              <a:defRPr sz="2133"/>
            </a:lvl1pPr>
            <a:lvl2pPr marL="406405" indent="0">
              <a:buNone/>
              <a:defRPr sz="1778"/>
            </a:lvl2pPr>
            <a:lvl3pPr marL="812810" indent="0">
              <a:buNone/>
              <a:defRPr sz="1600"/>
            </a:lvl3pPr>
            <a:lvl4pPr marL="1219215" indent="0">
              <a:buNone/>
              <a:defRPr sz="1422"/>
            </a:lvl4pPr>
            <a:lvl5pPr marL="1625620" indent="0">
              <a:buNone/>
              <a:defRPr sz="1422"/>
            </a:lvl5pPr>
            <a:lvl6pPr marL="2032025" indent="0">
              <a:buNone/>
              <a:defRPr sz="1422"/>
            </a:lvl6pPr>
            <a:lvl7pPr marL="2438430" indent="0">
              <a:buNone/>
              <a:defRPr sz="1422"/>
            </a:lvl7pPr>
            <a:lvl8pPr marL="2844836" indent="0">
              <a:buNone/>
              <a:defRPr sz="1422"/>
            </a:lvl8pPr>
            <a:lvl9pPr marL="3251241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F0F700-AD3B-4B9E-9E34-3682ED5231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3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34" y="1295400"/>
            <a:ext cx="3636433" cy="18753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6533" y="1295400"/>
            <a:ext cx="3636434" cy="18753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A256F-9488-496E-8971-A4546164022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3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CF4B-C307-C947-B095-795A532C996C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F1DE-DC71-1F4E-B1B1-1729CF98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2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56" y="1345915"/>
            <a:ext cx="7886700" cy="344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356" y="1914272"/>
            <a:ext cx="3869267" cy="590803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56" y="2505075"/>
            <a:ext cx="3869267" cy="18753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856" y="2209673"/>
            <a:ext cx="3886200" cy="29540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856" y="2505075"/>
            <a:ext cx="3886200" cy="18753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8CF854-4EF2-4070-933C-44D6E7FE4A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67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E2FFBB-4E08-45DB-A8F5-E97102D96D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04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E8A8C-FEB5-4635-8379-AA242F71C8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2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56" y="1269620"/>
            <a:ext cx="2949222" cy="787780"/>
          </a:xfrm>
        </p:spPr>
        <p:txBody>
          <a:bodyPr/>
          <a:lstStyle>
            <a:lvl1pPr>
              <a:defRPr sz="284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12" y="987426"/>
            <a:ext cx="4628444" cy="2297937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356" y="2057400"/>
            <a:ext cx="2949222" cy="196977"/>
          </a:xfrm>
        </p:spPr>
        <p:txBody>
          <a:bodyPr/>
          <a:lstStyle>
            <a:lvl1pPr marL="0" indent="0"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B2941E-1F92-4F2F-A574-89176AD598F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16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56" y="1269620"/>
            <a:ext cx="2949222" cy="787780"/>
          </a:xfrm>
        </p:spPr>
        <p:txBody>
          <a:bodyPr/>
          <a:lstStyle>
            <a:lvl1pPr>
              <a:defRPr sz="284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612" y="987426"/>
            <a:ext cx="4628444" cy="39389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356" y="2057400"/>
            <a:ext cx="2949222" cy="196977"/>
          </a:xfrm>
        </p:spPr>
        <p:txBody>
          <a:bodyPr/>
          <a:lstStyle>
            <a:lvl1pPr marL="0" indent="0"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B58224-5774-4071-BDB0-AD80EDF662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92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61265" y="1295400"/>
            <a:ext cx="8434232" cy="1218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EE04C4-34CD-476F-90BB-123715CB10B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30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1911" y="619125"/>
            <a:ext cx="1034322" cy="1995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9927" y="619125"/>
            <a:ext cx="5076518" cy="1995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889638-1706-4881-9A74-0795CE56BEB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62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4" y="658527"/>
            <a:ext cx="7835900" cy="344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4634" y="1295400"/>
            <a:ext cx="7408333" cy="29540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83330" y="6629401"/>
            <a:ext cx="193964" cy="191463"/>
          </a:xfrm>
        </p:spPr>
        <p:txBody>
          <a:bodyPr/>
          <a:lstStyle>
            <a:lvl1pPr>
              <a:defRPr/>
            </a:lvl1pPr>
          </a:lstStyle>
          <a:p>
            <a:fld id="{F10589CA-6F4C-4DB5-8D56-38FF0D6B20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78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4" y="658527"/>
            <a:ext cx="7835900" cy="344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4634" y="1295400"/>
            <a:ext cx="3636433" cy="18753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6533" y="1295400"/>
            <a:ext cx="3636434" cy="18753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83330" y="6629401"/>
            <a:ext cx="193964" cy="191463"/>
          </a:xfrm>
        </p:spPr>
        <p:txBody>
          <a:bodyPr/>
          <a:lstStyle>
            <a:lvl1pPr>
              <a:defRPr/>
            </a:lvl1pPr>
          </a:lstStyle>
          <a:p>
            <a:fld id="{7AE0146D-B0B3-452B-894D-9AD5216911B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41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4" y="658527"/>
            <a:ext cx="7835900" cy="344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64634" y="1295400"/>
            <a:ext cx="7408333" cy="29540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83330" y="6629401"/>
            <a:ext cx="193964" cy="191463"/>
          </a:xfrm>
        </p:spPr>
        <p:txBody>
          <a:bodyPr/>
          <a:lstStyle>
            <a:lvl1pPr>
              <a:defRPr/>
            </a:lvl1pPr>
          </a:lstStyle>
          <a:p>
            <a:fld id="{9622759B-B1E7-49AE-8E21-79BD183EA4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1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CF4B-C307-C947-B095-795A532C996C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F1DE-DC71-1F4E-B1B1-1729CF98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48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5847" y="1885057"/>
            <a:ext cx="8382000" cy="1850886"/>
            <a:chOff x="375847" y="1885057"/>
            <a:chExt cx="8382000" cy="1850886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375847" y="1885057"/>
              <a:ext cx="8382000" cy="1850886"/>
              <a:chOff x="304800" y="2438430"/>
              <a:chExt cx="8382000" cy="185088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400" y="2438430"/>
                <a:ext cx="1676400" cy="167640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600200" y="2810500"/>
                <a:ext cx="5715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700" b="1" i="1" spc="50" dirty="0" smtClean="0">
                    <a:ln w="13500">
                      <a:solidFill>
                        <a:srgbClr val="4F81BD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C000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Calibri"/>
                    <a:cs typeface="Arial" charset="0"/>
                  </a:rPr>
                  <a:t>STEMI Accelerator</a:t>
                </a:r>
                <a:endParaRPr lang="en-US" sz="4700" b="1" i="1" spc="50" dirty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Calibri"/>
                  <a:cs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4800" y="3581430"/>
                <a:ext cx="685799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prstClr val="black"/>
                    </a:solidFill>
                    <a:latin typeface="Calibri"/>
                    <a:cs typeface="Arial" charset="0"/>
                  </a:rPr>
                  <a:t>Regional Systems of Care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  <a:ea typeface="ヒラギノ角ゴ Pro W3" charset="0"/>
                    <a:cs typeface="ヒラギノ角ゴ Pro W3" charset="0"/>
                  </a:rPr>
                  <a:t>Discharge 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ea typeface="ヒラギノ角ゴ Pro W3" charset="0"/>
                    <a:cs typeface="ヒラギノ角ゴ Pro W3" charset="0"/>
                  </a:rPr>
                  <a:t>and Follow-Up</a:t>
                </a:r>
              </a:p>
              <a:p>
                <a:pPr algn="ctr"/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  <a:cs typeface="Arial" charset="0"/>
                  </a:rPr>
                  <a:t>Demonstration Project </a:t>
                </a:r>
                <a:endParaRPr lang="en-US" sz="20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  <a:latin typeface="Calibri"/>
                  <a:cs typeface="Arial" charset="0"/>
                </a:endParaRPr>
              </a:p>
            </p:txBody>
          </p:sp>
        </p:grpSp>
        <p:cxnSp>
          <p:nvCxnSpPr>
            <p:cNvPr id="11" name="Straight Connector 10"/>
            <p:cNvCxnSpPr/>
            <p:nvPr userDrawn="1"/>
          </p:nvCxnSpPr>
          <p:spPr>
            <a:xfrm>
              <a:off x="737874" y="2705697"/>
              <a:ext cx="1143000" cy="0"/>
            </a:xfrm>
            <a:prstGeom prst="line">
              <a:avLst/>
            </a:prstGeom>
            <a:ln w="53975">
              <a:solidFill>
                <a:srgbClr val="C00000">
                  <a:alpha val="39000"/>
                </a:srgb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457200" y="2823675"/>
              <a:ext cx="1143000" cy="0"/>
            </a:xfrm>
            <a:prstGeom prst="line">
              <a:avLst/>
            </a:prstGeom>
            <a:ln w="53975">
              <a:solidFill>
                <a:srgbClr val="C00000">
                  <a:alpha val="39000"/>
                </a:srgb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944498" y="2581644"/>
              <a:ext cx="1143000" cy="0"/>
            </a:xfrm>
            <a:prstGeom prst="line">
              <a:avLst/>
            </a:prstGeom>
            <a:ln w="53975">
              <a:solidFill>
                <a:srgbClr val="C00000">
                  <a:alpha val="39000"/>
                </a:srgb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0491849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8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819AA-DB44-0346-A694-0B570B4399BE}" type="datetimeFigureOut">
              <a:rPr lang="en-US" smtClean="0">
                <a:solidFill>
                  <a:srgbClr val="000000"/>
                </a:solidFill>
                <a:latin typeface="Calibri"/>
              </a:rPr>
              <a:pPr/>
              <a:t>10/13/16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025153-87DB-4BEB-BCAB-95F3288EBC1D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702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819AA-DB44-0346-A694-0B570B4399BE}" type="datetimeFigureOut">
              <a:rPr lang="en-US" smtClean="0">
                <a:solidFill>
                  <a:srgbClr val="000000"/>
                </a:solidFill>
                <a:latin typeface="Calibri"/>
              </a:rPr>
              <a:pPr/>
              <a:t>10/13/16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7895BC-CBE1-4EBD-8E12-3C22C5EEB65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683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2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21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74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819AA-DB44-0346-A694-0B570B4399BE}" type="datetimeFigureOut">
              <a:rPr lang="en-US" smtClean="0">
                <a:solidFill>
                  <a:srgbClr val="000000"/>
                </a:solidFill>
                <a:latin typeface="Calibri"/>
              </a:rPr>
              <a:pPr/>
              <a:t>10/13/16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DFBB21-AB70-4D58-8967-790C8961E402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839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819AA-DB44-0346-A694-0B570B4399BE}" type="datetimeFigureOut">
              <a:rPr lang="en-US" smtClean="0">
                <a:solidFill>
                  <a:srgbClr val="000000"/>
                </a:solidFill>
                <a:latin typeface="Calibri"/>
              </a:rPr>
              <a:pPr/>
              <a:t>10/13/16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736642-2641-4C2C-A0FE-8FFEBA3690C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8530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819AA-DB44-0346-A694-0B570B4399BE}" type="datetimeFigureOut">
              <a:rPr lang="en-US" smtClean="0">
                <a:solidFill>
                  <a:srgbClr val="000000"/>
                </a:solidFill>
                <a:latin typeface="Calibri"/>
              </a:rPr>
              <a:pPr/>
              <a:t>10/13/16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D15955-421B-42E0-BA42-0EAF5257B880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17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CF4B-C307-C947-B095-795A532C996C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F1DE-DC71-1F4E-B1B1-1729CF98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42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819AA-DB44-0346-A694-0B570B4399BE}" type="datetimeFigureOut">
              <a:rPr lang="en-US" smtClean="0">
                <a:solidFill>
                  <a:srgbClr val="000000"/>
                </a:solidFill>
                <a:latin typeface="Calibri"/>
              </a:rPr>
              <a:pPr/>
              <a:t>10/13/16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2B0805-AB05-4073-8DD6-330C706E4BDE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5680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143000" y="2286000"/>
            <a:ext cx="6705600" cy="35814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6781800" y="6492875"/>
            <a:ext cx="10652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D153-8F1C-4A7B-B484-13AC65CCA2AC}" type="datetime1">
              <a:rPr lang="sv-SE">
                <a:solidFill>
                  <a:prstClr val="black"/>
                </a:solidFill>
                <a:latin typeface="Calibri"/>
              </a:rPr>
              <a:pPr>
                <a:defRPr/>
              </a:pPr>
              <a:t>10/13/16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3886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3577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76400"/>
            <a:ext cx="7239000" cy="41910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Content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114300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87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143000" y="2286000"/>
            <a:ext cx="6705600" cy="35814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6781800" y="6492875"/>
            <a:ext cx="10652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D153-8F1C-4A7B-B484-13AC65CCA2AC}" type="datetime1">
              <a:rPr lang="sv-SE">
                <a:solidFill>
                  <a:prstClr val="black"/>
                </a:solidFill>
                <a:latin typeface="Calibri"/>
              </a:rPr>
              <a:pPr>
                <a:defRPr/>
              </a:pPr>
              <a:t>10/13/16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3886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357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450850"/>
            <a:ext cx="8185150" cy="452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2738438"/>
            <a:ext cx="7721600" cy="162083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26564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102076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76200" y="334963"/>
            <a:ext cx="11303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1B7291-6462-463B-AC7B-0F87E079D6C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162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16FD49-6095-4EE9-AC3D-D2EEE143F11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 descr="C:\TEMP\Temporary Internet Files\Content.IE5\Y20GK51U\d_heartcenter_rgb-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4" y="6248400"/>
            <a:ext cx="2700337" cy="34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72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025153-87DB-4BEB-BCAB-95F3288EBC1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4690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733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733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7895BC-CBE1-4EBD-8E12-3C22C5EEB65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547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6DE53B-D060-473E-8CE1-DDEB0D36BE9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22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CF4B-C307-C947-B095-795A532C996C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F1DE-DC71-1F4E-B1B1-1729CF98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7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AA142-93CE-44B4-9709-DA8EC78E17B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894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BF9F26-5DCF-4228-8AE9-E68053E1290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07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FBB21-AB70-4D58-8967-790C8961E40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002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36642-2641-4C2C-A0FE-8FFEBA3690C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5666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D15955-421B-42E0-BA42-0EAF5257B88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100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1526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3055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2B0805-AB05-4073-8DD6-330C706E4BD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37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Slide 01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76400"/>
            <a:ext cx="7239000" cy="41910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Content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114300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873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143000" y="2286000"/>
            <a:ext cx="6705600" cy="35814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6781800" y="6492875"/>
            <a:ext cx="10652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D153-8F1C-4A7B-B484-13AC65CCA2AC}" type="datetime1">
              <a:rPr lang="sv-SE">
                <a:solidFill>
                  <a:prstClr val="black"/>
                </a:solidFill>
                <a:latin typeface="Calibri"/>
              </a:rPr>
              <a:pPr>
                <a:defRPr/>
              </a:pPr>
              <a:t>10/13/16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3886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35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CF4B-C307-C947-B095-795A532C996C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F1DE-DC71-1F4E-B1B1-1729CF98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2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CF4B-C307-C947-B095-795A532C996C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F1DE-DC71-1F4E-B1B1-1729CF98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9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CF4B-C307-C947-B095-795A532C996C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F1DE-DC71-1F4E-B1B1-1729CF98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2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4.xml"/><Relationship Id="rId16" Type="http://schemas.openxmlformats.org/officeDocument/2006/relationships/theme" Target="../theme/theme4.xml"/><Relationship Id="rId17" Type="http://schemas.openxmlformats.org/officeDocument/2006/relationships/image" Target="../media/image1.jpeg"/><Relationship Id="rId18" Type="http://schemas.openxmlformats.org/officeDocument/2006/relationships/image" Target="../media/image2.jpeg"/><Relationship Id="rId19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theme" Target="../theme/theme5.xml"/><Relationship Id="rId15" Type="http://schemas.openxmlformats.org/officeDocument/2006/relationships/image" Target="../media/image7.jpe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CF4B-C307-C947-B095-795A532C996C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9F1DE-DC71-1F4E-B1B1-1729CF98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96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dcri_logo_color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4" y="6481637"/>
            <a:ext cx="2854790" cy="239258"/>
          </a:xfrm>
          <a:prstGeom prst="rect">
            <a:avLst/>
          </a:prstGeom>
        </p:spPr>
      </p:pic>
      <p:pic>
        <p:nvPicPr>
          <p:cNvPr id="11" name="Picture 10" descr="ML_Logo_CoBrand.jpg"/>
          <p:cNvPicPr>
            <a:picLocks noChangeAspect="1"/>
          </p:cNvPicPr>
          <p:nvPr/>
        </p:nvPicPr>
        <p:blipFill rotWithShape="1">
          <a:blip r:embed="rId17"/>
          <a:srcRect l="5827" t="24000" r="4578" b="18400"/>
          <a:stretch/>
        </p:blipFill>
        <p:spPr>
          <a:xfrm>
            <a:off x="7051436" y="6280775"/>
            <a:ext cx="1787763" cy="424825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7422692" y="212102"/>
            <a:ext cx="1478672" cy="646331"/>
            <a:chOff x="6312100" y="771307"/>
            <a:chExt cx="1478672" cy="646331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1365" y="858433"/>
              <a:ext cx="325163" cy="34901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6312100" y="771307"/>
              <a:ext cx="1478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lnSpc>
                  <a:spcPct val="100000"/>
                </a:lnSpc>
              </a:pPr>
              <a:r>
                <a:rPr lang="en-US" sz="1800" b="1" i="1" spc="50" dirty="0" smtClean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charset="0"/>
                </a:rPr>
                <a:t>SUSTAIN</a:t>
              </a:r>
            </a:p>
            <a:p>
              <a:pPr algn="l" defTabSz="914400">
                <a:lnSpc>
                  <a:spcPct val="100000"/>
                </a:lnSpc>
              </a:pPr>
              <a:r>
                <a:rPr lang="en-US" sz="1800" b="0" i="1" spc="50" dirty="0" smtClean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charset="0"/>
                </a:rPr>
                <a:t>Acceleration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230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72" r:id="rId13"/>
    <p:sldLayoutId id="2147483675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6657" name="Picture 33" descr="NS-2-Slid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" y="4764"/>
            <a:ext cx="9141178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4634" y="658527"/>
            <a:ext cx="7835900" cy="3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8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4634" y="1295400"/>
            <a:ext cx="7408333" cy="12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786652" name="Rectangle 28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883330" y="6629401"/>
            <a:ext cx="193964" cy="19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spcBef>
                <a:spcPct val="50000"/>
              </a:spcBef>
              <a:defRPr sz="1244"/>
            </a:lvl1pPr>
          </a:lstStyle>
          <a:p>
            <a:pPr fontAlgn="base">
              <a:spcAft>
                <a:spcPct val="0"/>
              </a:spcAft>
            </a:pPr>
            <a:fld id="{EE384FD2-1151-4415-8BF3-942CC63B5730}" type="slidenum">
              <a:rPr lang="en-US" b="1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694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ftr="0" dt="0"/>
  <p:txStyles>
    <p:titleStyle>
      <a:lvl1pPr algn="l" defTabSz="865022" rtl="0" fontAlgn="base">
        <a:lnSpc>
          <a:spcPct val="90000"/>
        </a:lnSpc>
        <a:spcBef>
          <a:spcPct val="0"/>
        </a:spcBef>
        <a:spcAft>
          <a:spcPct val="0"/>
        </a:spcAft>
        <a:defRPr sz="248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5022" rtl="0" fontAlgn="base">
        <a:lnSpc>
          <a:spcPct val="90000"/>
        </a:lnSpc>
        <a:spcBef>
          <a:spcPct val="0"/>
        </a:spcBef>
        <a:spcAft>
          <a:spcPct val="0"/>
        </a:spcAft>
        <a:defRPr sz="2489" b="1">
          <a:solidFill>
            <a:schemeClr val="tx1"/>
          </a:solidFill>
          <a:latin typeface="Arial" panose="020B0604020202020204" pitchFamily="34" charset="0"/>
        </a:defRPr>
      </a:lvl2pPr>
      <a:lvl3pPr algn="l" defTabSz="865022" rtl="0" fontAlgn="base">
        <a:lnSpc>
          <a:spcPct val="90000"/>
        </a:lnSpc>
        <a:spcBef>
          <a:spcPct val="0"/>
        </a:spcBef>
        <a:spcAft>
          <a:spcPct val="0"/>
        </a:spcAft>
        <a:defRPr sz="2489" b="1">
          <a:solidFill>
            <a:schemeClr val="tx1"/>
          </a:solidFill>
          <a:latin typeface="Arial" panose="020B0604020202020204" pitchFamily="34" charset="0"/>
        </a:defRPr>
      </a:lvl3pPr>
      <a:lvl4pPr algn="l" defTabSz="865022" rtl="0" fontAlgn="base">
        <a:lnSpc>
          <a:spcPct val="90000"/>
        </a:lnSpc>
        <a:spcBef>
          <a:spcPct val="0"/>
        </a:spcBef>
        <a:spcAft>
          <a:spcPct val="0"/>
        </a:spcAft>
        <a:defRPr sz="2489" b="1">
          <a:solidFill>
            <a:schemeClr val="tx1"/>
          </a:solidFill>
          <a:latin typeface="Arial" panose="020B0604020202020204" pitchFamily="34" charset="0"/>
        </a:defRPr>
      </a:lvl4pPr>
      <a:lvl5pPr algn="l" defTabSz="865022" rtl="0" fontAlgn="base">
        <a:lnSpc>
          <a:spcPct val="90000"/>
        </a:lnSpc>
        <a:spcBef>
          <a:spcPct val="0"/>
        </a:spcBef>
        <a:spcAft>
          <a:spcPct val="0"/>
        </a:spcAft>
        <a:defRPr sz="2489" b="1">
          <a:solidFill>
            <a:schemeClr val="tx1"/>
          </a:solidFill>
          <a:latin typeface="Arial" panose="020B0604020202020204" pitchFamily="34" charset="0"/>
        </a:defRPr>
      </a:lvl5pPr>
      <a:lvl6pPr marL="406405" algn="l" defTabSz="865022" rtl="0" fontAlgn="base">
        <a:lnSpc>
          <a:spcPct val="90000"/>
        </a:lnSpc>
        <a:spcBef>
          <a:spcPct val="0"/>
        </a:spcBef>
        <a:spcAft>
          <a:spcPct val="0"/>
        </a:spcAft>
        <a:defRPr sz="2489" b="1">
          <a:solidFill>
            <a:schemeClr val="tx1"/>
          </a:solidFill>
          <a:latin typeface="Arial" panose="020B0604020202020204" pitchFamily="34" charset="0"/>
        </a:defRPr>
      </a:lvl6pPr>
      <a:lvl7pPr marL="812810" algn="l" defTabSz="865022" rtl="0" fontAlgn="base">
        <a:lnSpc>
          <a:spcPct val="90000"/>
        </a:lnSpc>
        <a:spcBef>
          <a:spcPct val="0"/>
        </a:spcBef>
        <a:spcAft>
          <a:spcPct val="0"/>
        </a:spcAft>
        <a:defRPr sz="2489" b="1">
          <a:solidFill>
            <a:schemeClr val="tx1"/>
          </a:solidFill>
          <a:latin typeface="Arial" panose="020B0604020202020204" pitchFamily="34" charset="0"/>
        </a:defRPr>
      </a:lvl7pPr>
      <a:lvl8pPr marL="1219215" algn="l" defTabSz="865022" rtl="0" fontAlgn="base">
        <a:lnSpc>
          <a:spcPct val="90000"/>
        </a:lnSpc>
        <a:spcBef>
          <a:spcPct val="0"/>
        </a:spcBef>
        <a:spcAft>
          <a:spcPct val="0"/>
        </a:spcAft>
        <a:defRPr sz="2489" b="1">
          <a:solidFill>
            <a:schemeClr val="tx1"/>
          </a:solidFill>
          <a:latin typeface="Arial" panose="020B0604020202020204" pitchFamily="34" charset="0"/>
        </a:defRPr>
      </a:lvl8pPr>
      <a:lvl9pPr marL="1625620" algn="l" defTabSz="865022" rtl="0" fontAlgn="base">
        <a:lnSpc>
          <a:spcPct val="90000"/>
        </a:lnSpc>
        <a:spcBef>
          <a:spcPct val="0"/>
        </a:spcBef>
        <a:spcAft>
          <a:spcPct val="0"/>
        </a:spcAft>
        <a:defRPr sz="2489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06025" indent="-206025" algn="l" defTabSz="907356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DCB000"/>
        </a:buClr>
        <a:buFont typeface="Wingdings" panose="05000000000000000000" pitchFamily="2" charset="2"/>
        <a:buChar char="§"/>
        <a:defRPr sz="2133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3651" indent="-204614" algn="l" defTabSz="907356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DC8400"/>
        </a:buClr>
        <a:buSzPct val="12000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817044" indent="-201792" algn="l" defTabSz="907356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21848" indent="-203203" algn="l" defTabSz="907356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4pPr>
      <a:lvl5pPr marL="2205595" indent="-338671" algn="l" defTabSz="907356" rtl="0" fontAlgn="base">
        <a:spcBef>
          <a:spcPct val="20000"/>
        </a:spcBef>
        <a:spcAft>
          <a:spcPct val="0"/>
        </a:spcAft>
        <a:buChar char="»"/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96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dcri_logo_color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4" y="6481637"/>
            <a:ext cx="2854790" cy="239258"/>
          </a:xfrm>
          <a:prstGeom prst="rect">
            <a:avLst/>
          </a:prstGeom>
        </p:spPr>
      </p:pic>
      <p:pic>
        <p:nvPicPr>
          <p:cNvPr id="11" name="Picture 10" descr="ML_Logo_CoBrand.jpg"/>
          <p:cNvPicPr>
            <a:picLocks noChangeAspect="1"/>
          </p:cNvPicPr>
          <p:nvPr/>
        </p:nvPicPr>
        <p:blipFill rotWithShape="1">
          <a:blip r:embed="rId18"/>
          <a:srcRect l="5827" t="24000" r="4578" b="18400"/>
          <a:stretch/>
        </p:blipFill>
        <p:spPr>
          <a:xfrm>
            <a:off x="7051436" y="6280775"/>
            <a:ext cx="1787763" cy="424825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7422692" y="212102"/>
            <a:ext cx="1478672" cy="646331"/>
            <a:chOff x="6312100" y="771307"/>
            <a:chExt cx="1478672" cy="646331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1365" y="858433"/>
              <a:ext cx="325163" cy="34901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6312100" y="771307"/>
              <a:ext cx="1478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spc="50" dirty="0" smtClean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Calibri"/>
                  <a:cs typeface="Arial" charset="0"/>
                </a:rPr>
                <a:t>SUSTAIN</a:t>
              </a:r>
            </a:p>
            <a:p>
              <a:r>
                <a:rPr lang="en-US" i="1" spc="50" dirty="0" smtClean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C0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Calibri"/>
                  <a:cs typeface="Arial" charset="0"/>
                </a:rPr>
                <a:t>Acceleration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230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620000" cy="79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524000"/>
            <a:ext cx="76200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02076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6200" y="334963"/>
            <a:ext cx="11303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3875" y="66294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AB632A4-9610-4A21-A9DB-C9A8B14E17C3}" type="slidenum">
              <a:rPr lang="en-US" smtClean="0">
                <a:solidFill>
                  <a:srgbClr val="000000"/>
                </a:solidFill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12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ucation.net" TargetMode="External"/><Relationship Id="rId4" Type="http://schemas.openxmlformats.org/officeDocument/2006/relationships/hyperlink" Target="http://www.scriptyourfuture.org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http://www.ipro.org/index/ct-tools-intervention-resource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-assn.org/go/ambulatorysafety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hyperlink" Target="http://www.ahrq.gov/professionals/systems/hospital/red/toolkit/redtool5.html" TargetMode="Externa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jpe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quality-patient-safety/quality-resources/tools/literacy-toolkit/healthlittoolkit2-tool5.html" TargetMode="External"/><Relationship Id="rId4" Type="http://schemas.openxmlformats.org/officeDocument/2006/relationships/hyperlink" Target="http://en.wikipedia.org/wiki/Health_literacy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http://www.caretransitions.o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caretransitions.org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86200"/>
            <a:ext cx="7772400" cy="1362075"/>
          </a:xfrm>
        </p:spPr>
        <p:txBody>
          <a:bodyPr/>
          <a:lstStyle/>
          <a:p>
            <a:pPr defTabSz="914400"/>
            <a:r>
              <a:rPr lang="en-US" i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SUSTAIN STEMI </a:t>
            </a:r>
            <a:r>
              <a:rPr lang="en-US" i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Accelerator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7772400" cy="150018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3 Core Components </a:t>
            </a:r>
            <a:r>
              <a:rPr lang="en-US" sz="2800" dirty="0" smtClean="0">
                <a:solidFill>
                  <a:schemeClr val="tx1"/>
                </a:solidFill>
              </a:rPr>
              <a:t>get you to GOAL!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5153-87DB-4BEB-BCAB-95F3288EBC1D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SUSTAIN: Post-Discharge Care 101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939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344816" cy="1201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Medications at Transitions and Clinical Handoffs (MATCH)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3124200"/>
            <a:ext cx="8321674" cy="3581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rocess maps for development of team-based quality improvement for medication reconciliation</a:t>
            </a:r>
          </a:p>
          <a:p>
            <a:r>
              <a:rPr lang="en-US" dirty="0" smtClean="0"/>
              <a:t>Patient involvement encouraged</a:t>
            </a:r>
          </a:p>
          <a:p>
            <a:r>
              <a:rPr lang="en-US" dirty="0" smtClean="0"/>
              <a:t>Emphasize EHR as “One Source of Truth” </a:t>
            </a:r>
          </a:p>
          <a:p>
            <a:pPr lvl="1"/>
            <a:r>
              <a:rPr lang="en-US" dirty="0" smtClean="0"/>
              <a:t>Single medication list</a:t>
            </a:r>
          </a:p>
          <a:p>
            <a:pPr lvl="1"/>
            <a:r>
              <a:rPr lang="en-US" dirty="0" smtClean="0"/>
              <a:t>Accessible to all disciplines / systems</a:t>
            </a:r>
          </a:p>
          <a:p>
            <a:pPr lvl="1"/>
            <a:r>
              <a:rPr lang="en-US" dirty="0" smtClean="0"/>
              <a:t>Electronic format recommended for 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3505200" y="6324600"/>
            <a:ext cx="3276600" cy="365125"/>
          </a:xfr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err="1" smtClean="0">
                <a:solidFill>
                  <a:prstClr val="black"/>
                </a:solidFill>
                <a:latin typeface="Calibri"/>
                <a:ea typeface="+mn-ea"/>
              </a:rPr>
              <a:t>Noskin</a:t>
            </a:r>
            <a:r>
              <a:rPr lang="sv-SE" dirty="0" smtClean="0">
                <a:solidFill>
                  <a:prstClr val="black"/>
                </a:solidFill>
                <a:latin typeface="Calibri"/>
                <a:ea typeface="+mn-ea"/>
              </a:rPr>
              <a:t>, G., and Gleason, K., 2012</a:t>
            </a:r>
            <a:endParaRPr lang="sv-SE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38"/>
            <a:ext cx="2781330" cy="733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057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http://</a:t>
            </a:r>
            <a:r>
              <a:rPr lang="en-US" sz="2800" dirty="0" err="1"/>
              <a:t>www.ahrq.gov</a:t>
            </a:r>
            <a:r>
              <a:rPr lang="en-US" sz="2800" dirty="0"/>
              <a:t>/professionals/quality-patient-safety/patient-safety-resources/resources/match/</a:t>
            </a:r>
            <a:r>
              <a:rPr lang="en-US" sz="2800" dirty="0" err="1"/>
              <a:t>matchap.html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566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5344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Patient Sites and Resources in </a:t>
            </a:r>
            <a:r>
              <a:rPr lang="en-US" b="1" i="1" dirty="0" smtClean="0">
                <a:solidFill>
                  <a:schemeClr val="accent1"/>
                </a:solidFill>
              </a:rPr>
              <a:t>SUSTAIN:</a:t>
            </a:r>
            <a:br>
              <a:rPr lang="en-US" b="1" i="1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Medications, Monitoring Activity, Communication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20574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Resources and Links for Patients and Providers: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Polyglot	</a:t>
            </a:r>
            <a:r>
              <a:rPr lang="en-US" sz="3200" dirty="0" smtClean="0"/>
              <a:t> Medication Education Program</a:t>
            </a:r>
            <a:endParaRPr lang="en-US" sz="3200" dirty="0"/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meducation.net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National Consumers League Medication Program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hlinkClick r:id="rId4"/>
              </a:rPr>
              <a:t>www.scriptyourfuture.org/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Duke Medication Adherence Alliance 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/>
              <a:t>http://</a:t>
            </a:r>
            <a:r>
              <a:rPr lang="en-US" sz="3200" dirty="0" err="1"/>
              <a:t>managingyourmeds.org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327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152400"/>
          </a:xfrm>
          <a:prstGeom prst="rect">
            <a:avLst/>
          </a:prstGeom>
        </p:spPr>
        <p:txBody>
          <a:bodyPr/>
          <a:lstStyle/>
          <a:p>
            <a:fld id="{90BF9F26-5DCF-4228-8AE9-E68053E1290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676400"/>
            <a:ext cx="8347269" cy="1752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i="1" dirty="0" smtClean="0">
                <a:solidFill>
                  <a:srgbClr val="800000"/>
                </a:solidFill>
                <a:latin typeface="Arial"/>
                <a:cs typeface="Arial"/>
              </a:rPr>
              <a:t>The Drag &amp; Drop Pillbox:</a:t>
            </a:r>
            <a:br>
              <a:rPr lang="en-US" sz="3200" i="1" dirty="0" smtClean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3200" i="1" dirty="0" smtClean="0">
                <a:solidFill>
                  <a:srgbClr val="800000"/>
                </a:solidFill>
                <a:latin typeface="Arial"/>
                <a:cs typeface="Arial"/>
              </a:rPr>
              <a:t>Patient-Centered, Skill-Based </a:t>
            </a:r>
            <a:br>
              <a:rPr lang="en-US" sz="3200" i="1" dirty="0" smtClean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3200" i="1" dirty="0" smtClean="0">
                <a:solidFill>
                  <a:srgbClr val="800000"/>
                </a:solidFill>
                <a:latin typeface="Arial"/>
                <a:cs typeface="Arial"/>
              </a:rPr>
              <a:t>Medication Management</a:t>
            </a:r>
            <a:endParaRPr lang="en-US" sz="3200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962400"/>
            <a:ext cx="5791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http://</a:t>
            </a:r>
            <a:r>
              <a:rPr lang="en-US" sz="3200" b="1" dirty="0" err="1"/>
              <a:t>pillbox.medapptech.com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968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11" y="609600"/>
            <a:ext cx="8892480" cy="1201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Effective Components of Successful Medication Management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2971800"/>
            <a:ext cx="7772400" cy="3200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Verify drug, dose, frequency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Clarify patient understanding of med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Document changes, additions, deletions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Oversight of care transition by single role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common tool across settings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9812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dirty="0">
                <a:hlinkClick r:id="rId2"/>
              </a:rPr>
              <a:t>www.ipro.org/index/ct-tools-intervention-resources</a:t>
            </a:r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130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www.portionplate.com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62100"/>
            <a:ext cx="7632609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92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6127527" cy="15984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AMA Safe Transitions Toolkit </a:t>
            </a:r>
            <a:br>
              <a:rPr lang="en-US" dirty="0" smtClean="0"/>
            </a:br>
            <a:r>
              <a:rPr lang="en-US" sz="3200" dirty="0" smtClean="0"/>
              <a:t>“There and Home Again, Safely”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1520" y="1988840"/>
            <a:ext cx="8892480" cy="4464496"/>
          </a:xfrm>
        </p:spPr>
        <p:txBody>
          <a:bodyPr>
            <a:normAutofit fontScale="92500" lnSpcReduction="10000"/>
          </a:bodyPr>
          <a:lstStyle/>
          <a:p>
            <a:r>
              <a:rPr lang="sv-SE" dirty="0">
                <a:hlinkClick r:id="rId3"/>
              </a:rPr>
              <a:t>http://www.ama-assn.org/go/ambulatorysafety</a:t>
            </a:r>
            <a:r>
              <a:rPr lang="sv-SE" dirty="0"/>
              <a:t> </a:t>
            </a:r>
          </a:p>
          <a:p>
            <a:r>
              <a:rPr lang="en-US" dirty="0" smtClean="0"/>
              <a:t>Five responsibilities for providers:</a:t>
            </a:r>
          </a:p>
          <a:p>
            <a:pPr lvl="1"/>
            <a:r>
              <a:rPr lang="en-US" dirty="0" smtClean="0"/>
              <a:t>Conduct comprehensive health assessment</a:t>
            </a:r>
          </a:p>
          <a:p>
            <a:pPr lvl="1"/>
            <a:r>
              <a:rPr lang="en-US" dirty="0" smtClean="0"/>
              <a:t>Establish care goals with patient</a:t>
            </a:r>
          </a:p>
          <a:p>
            <a:pPr lvl="1"/>
            <a:r>
              <a:rPr lang="en-US" dirty="0" smtClean="0"/>
              <a:t>Support patient self-management</a:t>
            </a:r>
          </a:p>
          <a:p>
            <a:pPr lvl="1"/>
            <a:r>
              <a:rPr lang="en-US" dirty="0" smtClean="0"/>
              <a:t>Promote safe and effective medication use</a:t>
            </a:r>
          </a:p>
          <a:p>
            <a:pPr lvl="1"/>
            <a:r>
              <a:rPr lang="en-US" dirty="0" smtClean="0"/>
              <a:t>Coordinate care with all members of healthcare team</a:t>
            </a:r>
          </a:p>
          <a:p>
            <a:r>
              <a:rPr lang="en-US" dirty="0"/>
              <a:t>T</a:t>
            </a:r>
            <a:r>
              <a:rPr lang="en-US" dirty="0" smtClean="0"/>
              <a:t>ools to ensure safe transition from inpatient to ambulatory settings</a:t>
            </a:r>
            <a:endParaRPr lang="sv-SE" sz="2000" dirty="0"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"/>
            <a:ext cx="2077734" cy="12084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391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0880" cy="990600"/>
          </a:xfrm>
        </p:spPr>
        <p:txBody>
          <a:bodyPr>
            <a:noAutofit/>
          </a:bodyPr>
          <a:lstStyle/>
          <a:p>
            <a:pPr algn="ctr"/>
            <a:r>
              <a:rPr lang="sv-SE" sz="3600" dirty="0" smtClean="0">
                <a:solidFill>
                  <a:schemeClr val="tx2"/>
                </a:solidFill>
              </a:rPr>
              <a:t>Re-</a:t>
            </a:r>
            <a:r>
              <a:rPr lang="sv-SE" sz="3600" dirty="0" err="1" smtClean="0">
                <a:solidFill>
                  <a:schemeClr val="tx2"/>
                </a:solidFill>
              </a:rPr>
              <a:t>Engineering</a:t>
            </a:r>
            <a:r>
              <a:rPr lang="sv-SE" sz="3600" dirty="0" smtClean="0">
                <a:solidFill>
                  <a:schemeClr val="tx2"/>
                </a:solidFill>
              </a:rPr>
              <a:t> Discharge (RED)</a:t>
            </a:r>
            <a:br>
              <a:rPr lang="sv-SE" sz="3600" dirty="0" smtClean="0">
                <a:solidFill>
                  <a:schemeClr val="tx2"/>
                </a:solidFill>
              </a:rPr>
            </a:br>
            <a:r>
              <a:rPr lang="sv-SE" sz="3600" dirty="0" smtClean="0">
                <a:solidFill>
                  <a:schemeClr val="tx2"/>
                </a:solidFill>
              </a:rPr>
              <a:t>Person-Centered Care = Partnership</a:t>
            </a:r>
            <a:endParaRPr lang="sv-SE" sz="3600" dirty="0">
              <a:solidFill>
                <a:schemeClr val="tx2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09600" y="2362200"/>
            <a:ext cx="8136904" cy="4023320"/>
          </a:xfrm>
        </p:spPr>
        <p:txBody>
          <a:bodyPr/>
          <a:lstStyle/>
          <a:p>
            <a:pPr>
              <a:buNone/>
            </a:pPr>
            <a:r>
              <a:rPr lang="en-GB" sz="3200" i="1" dirty="0" smtClean="0"/>
              <a:t>Person</a:t>
            </a:r>
            <a:r>
              <a:rPr lang="en-GB" sz="3200" dirty="0" smtClean="0"/>
              <a:t>-</a:t>
            </a:r>
            <a:r>
              <a:rPr lang="en-GB" sz="3200" dirty="0" err="1" smtClean="0"/>
              <a:t>centered</a:t>
            </a:r>
            <a:r>
              <a:rPr lang="en-GB" sz="3200" dirty="0" smtClean="0"/>
              <a:t> care solutions:</a:t>
            </a:r>
          </a:p>
          <a:p>
            <a:r>
              <a:rPr lang="en-GB" sz="2400" dirty="0" smtClean="0"/>
              <a:t>Documents the Patient Goal in the EHR</a:t>
            </a:r>
          </a:p>
          <a:p>
            <a:r>
              <a:rPr lang="en-GB" sz="2400" dirty="0" smtClean="0"/>
              <a:t>Engages the person as an active partner in care and treatment planning</a:t>
            </a:r>
          </a:p>
          <a:p>
            <a:r>
              <a:rPr lang="en-GB" sz="2400" dirty="0"/>
              <a:t>Highlights </a:t>
            </a:r>
            <a:r>
              <a:rPr lang="en-GB" sz="2400" dirty="0" smtClean="0"/>
              <a:t>the importance </a:t>
            </a:r>
            <a:r>
              <a:rPr lang="en-GB" sz="2400" dirty="0"/>
              <a:t>of </a:t>
            </a:r>
            <a:r>
              <a:rPr lang="en-GB" sz="2400" dirty="0" smtClean="0"/>
              <a:t>shared goals, and shared responsibility for achieving health goals</a:t>
            </a:r>
            <a:endParaRPr lang="en-GB" sz="2400" dirty="0"/>
          </a:p>
          <a:p>
            <a:r>
              <a:rPr lang="sv-SE" sz="2400" dirty="0" err="1" smtClean="0"/>
              <a:t>Achieves</a:t>
            </a:r>
            <a:r>
              <a:rPr lang="sv-SE" sz="2400" dirty="0" smtClean="0"/>
              <a:t>  ”What do patients WANT?”</a:t>
            </a:r>
            <a:endParaRPr lang="sv-SE" sz="240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222300"/>
              </p:ext>
            </p:extLst>
          </p:nvPr>
        </p:nvGraphicFramePr>
        <p:xfrm>
          <a:off x="6837363" y="4581128"/>
          <a:ext cx="1617663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Clip" r:id="rId3" imgW="4312800" imgH="3928680" progId="">
                  <p:embed/>
                </p:oleObj>
              </mc:Choice>
              <mc:Fallback>
                <p:oleObj name="Clip" r:id="rId3" imgW="4312800" imgH="3928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4581128"/>
                        <a:ext cx="1617663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4478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http://</a:t>
            </a:r>
            <a:r>
              <a:rPr lang="en-US" sz="2800" dirty="0" err="1"/>
              <a:t>www.ahrq.gov</a:t>
            </a:r>
            <a:r>
              <a:rPr lang="en-US" sz="2800" dirty="0"/>
              <a:t>/professionals/systems/hospital/red/toolkit/</a:t>
            </a:r>
            <a:r>
              <a:rPr lang="en-US" sz="2800" dirty="0" err="1"/>
              <a:t>index.html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407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169334" y="1828800"/>
            <a:ext cx="5774266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B51322"/>
                </a:solidFill>
              </a:rPr>
              <a:t>SUSTAIN</a:t>
            </a:r>
            <a:r>
              <a:rPr lang="en-US" dirty="0"/>
              <a:t>:  </a:t>
            </a:r>
            <a:r>
              <a:rPr lang="en-US" dirty="0" smtClean="0"/>
              <a:t>Call-back </a:t>
            </a:r>
            <a:r>
              <a:rPr lang="en-US" dirty="0"/>
              <a:t>component</a:t>
            </a:r>
          </a:p>
          <a:p>
            <a:pPr marL="0" indent="0">
              <a:buNone/>
            </a:pPr>
            <a:r>
              <a:rPr lang="en-US" b="1" dirty="0" smtClean="0"/>
              <a:t>Tools for Patient Engagement</a:t>
            </a:r>
          </a:p>
          <a:p>
            <a:pPr lvl="1"/>
            <a:r>
              <a:rPr lang="en-US" dirty="0"/>
              <a:t>Meaningful </a:t>
            </a:r>
            <a:r>
              <a:rPr lang="en-US" dirty="0" smtClean="0"/>
              <a:t>association of medication </a:t>
            </a:r>
            <a:r>
              <a:rPr lang="en-US" dirty="0"/>
              <a:t>in context of recurrent </a:t>
            </a:r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Facilitation of the association of medication-taking with symptom recognition and symptom-triggers.</a:t>
            </a:r>
          </a:p>
          <a:p>
            <a:pPr lvl="1"/>
            <a:r>
              <a:rPr lang="en-US" dirty="0" smtClean="0"/>
              <a:t>Coaching used to develop recognition of symptoms and association to medications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64525" cy="1371600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solidFill>
                  <a:srgbClr val="B51322"/>
                </a:solidFill>
              </a:rPr>
              <a:t>SUSTAIN </a:t>
            </a:r>
            <a:r>
              <a:rPr lang="en-US" sz="3600" dirty="0" smtClean="0"/>
              <a:t>Quality Intervention: 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48 </a:t>
            </a:r>
            <a:r>
              <a:rPr lang="en-US" sz="3600" dirty="0" err="1" smtClean="0">
                <a:solidFill>
                  <a:srgbClr val="FF0000"/>
                </a:solidFill>
              </a:rPr>
              <a:t>Hr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Follow Up Call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0"/>
            <a:ext cx="264023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1905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B51322"/>
                </a:solidFill>
                <a:latin typeface="Calibri"/>
              </a:rPr>
              <a:t>SUSTAIN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:  Call-back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component at 48 Hours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1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Tools for CALL-BACK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ddress </a:t>
            </a:r>
            <a:r>
              <a:rPr lang="en-US" dirty="0"/>
              <a:t>key points </a:t>
            </a:r>
            <a:r>
              <a:rPr lang="en-US" dirty="0" smtClean="0"/>
              <a:t>using AHRQ</a:t>
            </a:r>
            <a:r>
              <a:rPr lang="en-US" dirty="0"/>
              <a:t>-integrated scripts </a:t>
            </a:r>
            <a:endParaRPr lang="en-US" dirty="0" smtClean="0"/>
          </a:p>
          <a:p>
            <a:pPr lvl="1"/>
            <a:r>
              <a:rPr lang="en-US" dirty="0" smtClean="0"/>
              <a:t>Link the CALL-BACK to a Teach-Back training program</a:t>
            </a:r>
          </a:p>
          <a:p>
            <a:pPr lvl="1"/>
            <a:r>
              <a:rPr lang="en-US" dirty="0" smtClean="0"/>
              <a:t>Integrate mentoring for instructors</a:t>
            </a:r>
          </a:p>
          <a:p>
            <a:pPr lvl="1"/>
            <a:r>
              <a:rPr lang="en-US" dirty="0" smtClean="0"/>
              <a:t>Include at least ONE tool to review medications</a:t>
            </a:r>
          </a:p>
          <a:p>
            <a:pPr lvl="2"/>
            <a:r>
              <a:rPr lang="en-US" dirty="0" smtClean="0"/>
              <a:t>e.g., D</a:t>
            </a:r>
            <a:r>
              <a:rPr lang="en-US" baseline="30000" dirty="0" smtClean="0"/>
              <a:t>3</a:t>
            </a:r>
            <a:r>
              <a:rPr lang="en-US" dirty="0" smtClean="0"/>
              <a:t> Pillbox, </a:t>
            </a:r>
            <a:r>
              <a:rPr lang="en-US" dirty="0" err="1" smtClean="0"/>
              <a:t>Meducation</a:t>
            </a:r>
            <a:r>
              <a:rPr lang="en-US" dirty="0" smtClean="0"/>
              <a:t>, Script Your Future</a:t>
            </a:r>
          </a:p>
          <a:p>
            <a:r>
              <a:rPr lang="en-US" dirty="0" smtClean="0"/>
              <a:t>Document data capture for reporting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543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Menu for Call-Back in </a:t>
            </a:r>
            <a:r>
              <a:rPr lang="en-US" b="1" i="1" dirty="0" smtClean="0">
                <a:solidFill>
                  <a:schemeClr val="accent1"/>
                </a:solidFill>
              </a:rPr>
              <a:t>SUSTAIN </a:t>
            </a:r>
            <a:br>
              <a:rPr lang="en-US" b="1" i="1" dirty="0" smtClean="0">
                <a:solidFill>
                  <a:schemeClr val="accent1"/>
                </a:solidFill>
              </a:rPr>
            </a:br>
            <a:r>
              <a:rPr lang="en-US" sz="3100" i="1" dirty="0" smtClean="0">
                <a:solidFill>
                  <a:schemeClr val="accent1"/>
                </a:solidFill>
              </a:rPr>
              <a:t>Accelerator Call-Back Component</a:t>
            </a:r>
            <a:endParaRPr lang="en-US" sz="31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7620000" cy="795338"/>
          </a:xfrm>
        </p:spPr>
        <p:txBody>
          <a:bodyPr/>
          <a:lstStyle/>
          <a:p>
            <a:pPr algn="ctr"/>
            <a:r>
              <a:rPr lang="en-US" sz="3600" dirty="0" smtClean="0"/>
              <a:t>AHRQ Follow Up Call Toolkit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6FD49-6095-4EE9-AC3D-D2EEE143F11E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19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057400"/>
            <a:ext cx="8305800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AHRQ Follow Up Call Toolkit:</a:t>
            </a:r>
          </a:p>
          <a:p>
            <a:endParaRPr lang="en-US" sz="2800" dirty="0" smtClean="0"/>
          </a:p>
          <a:p>
            <a:pPr algn="ctr"/>
            <a:r>
              <a:rPr lang="en-US" sz="2800" dirty="0">
                <a:hlinkClick r:id="rId2"/>
              </a:rPr>
              <a:t>http://www.ahrq.gov/professionals/systems/hospital/red/toolkit/redtool5.html</a:t>
            </a:r>
            <a:endParaRPr lang="en-US" sz="2800" dirty="0"/>
          </a:p>
          <a:p>
            <a:endParaRPr lang="en-US" sz="2800" dirty="0" smtClean="0"/>
          </a:p>
          <a:p>
            <a:pPr marL="466344" indent="-285750"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Re-Engineered Discharge (RED) </a:t>
            </a:r>
            <a:r>
              <a:rPr lang="en-US" sz="2800" dirty="0" smtClean="0"/>
              <a:t>Toolkit</a:t>
            </a:r>
          </a:p>
          <a:p>
            <a:pPr marL="466344" indent="-28575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How to conduct a </a:t>
            </a:r>
            <a:r>
              <a:rPr lang="en-US" sz="2800" dirty="0" err="1" smtClean="0"/>
              <a:t>postdischarge</a:t>
            </a:r>
            <a:r>
              <a:rPr lang="en-US" sz="2800" dirty="0" smtClean="0"/>
              <a:t> </a:t>
            </a:r>
            <a:r>
              <a:rPr lang="en-US" sz="2800" dirty="0" err="1" smtClean="0"/>
              <a:t>followup</a:t>
            </a:r>
            <a:r>
              <a:rPr lang="en-US" sz="2800" dirty="0" smtClean="0"/>
              <a:t> call: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316391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5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73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Core Components in </a:t>
            </a:r>
            <a:r>
              <a:rPr lang="en-US" b="1" i="1" dirty="0" smtClean="0">
                <a:solidFill>
                  <a:schemeClr val="accent1"/>
                </a:solidFill>
              </a:rPr>
              <a:t>SUSTAIN </a:t>
            </a:r>
            <a:br>
              <a:rPr lang="en-US" b="1" i="1" dirty="0" smtClean="0">
                <a:solidFill>
                  <a:schemeClr val="accent1"/>
                </a:solidFill>
              </a:rPr>
            </a:br>
            <a:r>
              <a:rPr lang="en-US" sz="3100" i="1" dirty="0" smtClean="0">
                <a:solidFill>
                  <a:schemeClr val="accent1"/>
                </a:solidFill>
              </a:rPr>
              <a:t>Accelerator 2 Post-discharge Demonstration Project</a:t>
            </a:r>
            <a:endParaRPr lang="en-US" sz="3100" i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1905000"/>
            <a:ext cx="68580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OPERATIONS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1. Forms, Trackers, IRB letter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TRAINING TOOLS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Teach</a:t>
            </a:r>
            <a:r>
              <a:rPr lang="en-US" sz="3200" dirty="0" smtClean="0"/>
              <a:t>-back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Call-back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Come-back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i="1" dirty="0" smtClean="0">
                <a:solidFill>
                  <a:srgbClr val="B51322"/>
                </a:solidFill>
              </a:rPr>
              <a:t>Touch-back </a:t>
            </a:r>
            <a:r>
              <a:rPr lang="en-US" sz="3200" i="1" dirty="0">
                <a:solidFill>
                  <a:srgbClr val="000000"/>
                </a:solidFill>
              </a:rPr>
              <a:t>@</a:t>
            </a:r>
            <a:r>
              <a:rPr lang="en-US" sz="3200" i="1" dirty="0" smtClean="0">
                <a:solidFill>
                  <a:srgbClr val="000000"/>
                </a:solidFill>
              </a:rPr>
              <a:t> 12 months</a:t>
            </a:r>
            <a:endParaRPr lang="en-US" sz="3200" i="1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95BC-CBE1-4EBD-8E12-3C22C5EEB657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9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169334" y="1828800"/>
            <a:ext cx="4538133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B51322"/>
                </a:solidFill>
              </a:rPr>
              <a:t>SUSTAIN</a:t>
            </a:r>
            <a:r>
              <a:rPr lang="en-US" dirty="0"/>
              <a:t>:  </a:t>
            </a:r>
            <a:r>
              <a:rPr lang="en-US" dirty="0" smtClean="0"/>
              <a:t>Come back </a:t>
            </a:r>
            <a:r>
              <a:rPr lang="en-US" dirty="0"/>
              <a:t>component</a:t>
            </a:r>
          </a:p>
          <a:p>
            <a:pPr marL="0" indent="0">
              <a:buNone/>
            </a:pPr>
            <a:r>
              <a:rPr lang="en-US" b="1" dirty="0" smtClean="0"/>
              <a:t>3. Clinic-community-coordinated</a:t>
            </a:r>
          </a:p>
          <a:p>
            <a:pPr marL="914400" lvl="1" indent="-457200"/>
            <a:r>
              <a:rPr lang="en-US" dirty="0" smtClean="0"/>
              <a:t>Person-centered symptom recognition and response plan </a:t>
            </a:r>
          </a:p>
          <a:p>
            <a:pPr marL="914400" lvl="1" indent="-457200"/>
            <a:r>
              <a:rPr lang="en-US" dirty="0" smtClean="0"/>
              <a:t>Caregiver and provider specific contact information</a:t>
            </a:r>
            <a:endParaRPr lang="en-US" dirty="0"/>
          </a:p>
          <a:p>
            <a:pPr marL="514350" indent="-457200"/>
            <a:r>
              <a:rPr lang="en-US" b="1" dirty="0" smtClean="0"/>
              <a:t>Tool </a:t>
            </a:r>
            <a:r>
              <a:rPr lang="en-US" dirty="0" smtClean="0"/>
              <a:t>– Resource List</a:t>
            </a:r>
            <a:endParaRPr lang="en-US" dirty="0"/>
          </a:p>
          <a:p>
            <a:pPr marL="914400" lvl="1" indent="-457200"/>
            <a:r>
              <a:rPr lang="en-US" dirty="0" smtClean="0"/>
              <a:t>Personalized symptom triggers, response plan</a:t>
            </a:r>
          </a:p>
          <a:p>
            <a:pPr marL="914400" lvl="1" indent="-457200"/>
            <a:r>
              <a:rPr lang="en-US" dirty="0"/>
              <a:t>P</a:t>
            </a:r>
            <a:r>
              <a:rPr lang="en-US" dirty="0" smtClean="0"/>
              <a:t>rovider contacts, pharmacy numbers and appointments</a:t>
            </a:r>
          </a:p>
          <a:p>
            <a:pPr marL="914400" lvl="1" indent="-457200"/>
            <a:r>
              <a:rPr lang="en-US" dirty="0" smtClean="0"/>
              <a:t>Symptom response tracker </a:t>
            </a:r>
          </a:p>
          <a:p>
            <a:pPr marL="914400" lvl="1" indent="-457200"/>
            <a:r>
              <a:rPr lang="en-US" dirty="0" smtClean="0"/>
              <a:t>Calendar, Community Events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707467" y="1981200"/>
            <a:ext cx="3860800" cy="4212314"/>
            <a:chOff x="5295900" y="1981200"/>
            <a:chExt cx="4343400" cy="4212314"/>
          </a:xfrm>
        </p:grpSpPr>
        <p:pic>
          <p:nvPicPr>
            <p:cNvPr id="2" name="Picture 1" descr="calendar cove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900" y="1981200"/>
              <a:ext cx="1752600" cy="2847508"/>
            </a:xfrm>
            <a:prstGeom prst="rect">
              <a:avLst/>
            </a:prstGeom>
            <a:ln>
              <a:solidFill>
                <a:srgbClr val="201797"/>
              </a:solidFill>
            </a:ln>
          </p:spPr>
        </p:pic>
        <p:pic>
          <p:nvPicPr>
            <p:cNvPr id="3" name="Picture 2" descr="sx recognitio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700" y="2743200"/>
              <a:ext cx="1690895" cy="2819400"/>
            </a:xfrm>
            <a:prstGeom prst="rect">
              <a:avLst/>
            </a:prstGeom>
            <a:ln>
              <a:solidFill>
                <a:srgbClr val="201797"/>
              </a:solidFill>
            </a:ln>
          </p:spPr>
        </p:pic>
        <p:pic>
          <p:nvPicPr>
            <p:cNvPr id="4" name="Picture 3" descr="sx respons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3276600"/>
              <a:ext cx="1752600" cy="2916914"/>
            </a:xfrm>
            <a:prstGeom prst="rect">
              <a:avLst/>
            </a:prstGeom>
            <a:ln>
              <a:solidFill>
                <a:srgbClr val="201797"/>
              </a:solidFill>
            </a:ln>
          </p:spPr>
        </p:pic>
      </p:grp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64525" cy="1371600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solidFill>
                  <a:srgbClr val="B51322"/>
                </a:solidFill>
              </a:rPr>
              <a:t>SUSTAIN </a:t>
            </a:r>
            <a:r>
              <a:rPr lang="en-US" sz="3600" dirty="0" smtClean="0"/>
              <a:t>Quality Intervention: 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7 Day </a:t>
            </a:r>
            <a:r>
              <a:rPr lang="en-US" sz="3600" dirty="0" smtClean="0"/>
              <a:t>Clinic Visit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1905000"/>
            <a:ext cx="1284840" cy="11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0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Tools for readmission risk assessment</a:t>
            </a:r>
          </a:p>
          <a:p>
            <a:pPr lvl="1"/>
            <a:r>
              <a:rPr lang="en-US" dirty="0" smtClean="0"/>
              <a:t>BOOST, RED, LACE, Others</a:t>
            </a:r>
          </a:p>
          <a:p>
            <a:r>
              <a:rPr lang="en-US" dirty="0" smtClean="0"/>
              <a:t>Tools for safe medication management</a:t>
            </a:r>
          </a:p>
          <a:p>
            <a:pPr lvl="1"/>
            <a:r>
              <a:rPr lang="en-US" dirty="0" smtClean="0"/>
              <a:t>D</a:t>
            </a:r>
            <a:r>
              <a:rPr lang="en-US" baseline="30000" dirty="0" smtClean="0"/>
              <a:t>3</a:t>
            </a:r>
            <a:r>
              <a:rPr lang="en-US" dirty="0" smtClean="0"/>
              <a:t> Pillbox, </a:t>
            </a:r>
            <a:r>
              <a:rPr lang="en-US" dirty="0" err="1" smtClean="0"/>
              <a:t>Meducation</a:t>
            </a:r>
            <a:r>
              <a:rPr lang="en-US" dirty="0" smtClean="0"/>
              <a:t>, Script Your Future</a:t>
            </a:r>
          </a:p>
          <a:p>
            <a:r>
              <a:rPr lang="en-US" dirty="0" smtClean="0"/>
              <a:t>Digital data capture and reporting</a:t>
            </a:r>
          </a:p>
          <a:p>
            <a:pPr lvl="1"/>
            <a:r>
              <a:rPr lang="en-US" dirty="0" smtClean="0"/>
              <a:t>Phone Follow-Up</a:t>
            </a:r>
            <a:r>
              <a:rPr lang="en-US" dirty="0"/>
              <a:t>, D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smtClean="0"/>
              <a:t>Pillbox Reporting, Registry</a:t>
            </a:r>
          </a:p>
          <a:p>
            <a:pPr lvl="1"/>
            <a:r>
              <a:rPr lang="en-US" dirty="0" smtClean="0"/>
              <a:t>Feedback PRIOR to appointments – closes loop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848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Menu for Come-Back in </a:t>
            </a:r>
            <a:r>
              <a:rPr lang="en-US" b="1" i="1" dirty="0" smtClean="0">
                <a:solidFill>
                  <a:schemeClr val="accent1"/>
                </a:solidFill>
              </a:rPr>
              <a:t>SUSTAIN </a:t>
            </a:r>
            <a:br>
              <a:rPr lang="en-US" b="1" i="1" dirty="0" smtClean="0">
                <a:solidFill>
                  <a:schemeClr val="accent1"/>
                </a:solidFill>
              </a:rPr>
            </a:br>
            <a:r>
              <a:rPr lang="en-US" sz="3100" i="1" dirty="0" smtClean="0">
                <a:solidFill>
                  <a:schemeClr val="accent1"/>
                </a:solidFill>
              </a:rPr>
              <a:t>Accelerator Come-Back (In-Person Visits) Component</a:t>
            </a:r>
            <a:endParaRPr lang="en-US" sz="31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-228600" y="0"/>
            <a:ext cx="77462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Mapping what </a:t>
            </a:r>
            <a:r>
              <a:rPr lang="en-US" sz="3600" dirty="0"/>
              <a:t>h</a:t>
            </a:r>
            <a:r>
              <a:rPr lang="en-US" sz="3600" dirty="0" smtClean="0"/>
              <a:t>appens </a:t>
            </a:r>
            <a:r>
              <a:rPr lang="en-US" sz="3600" dirty="0"/>
              <a:t>a</a:t>
            </a:r>
            <a:r>
              <a:rPr lang="en-US" sz="3600" dirty="0" smtClean="0"/>
              <a:t>fter </a:t>
            </a:r>
            <a:r>
              <a:rPr lang="en-US" sz="3600" dirty="0"/>
              <a:t>d</a:t>
            </a:r>
            <a:r>
              <a:rPr lang="en-US" sz="3600" dirty="0" smtClean="0"/>
              <a:t>ischarge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i="1" dirty="0" smtClean="0"/>
              <a:t>Post-Discharge STEMI Systems</a:t>
            </a:r>
            <a:endParaRPr lang="en-US" i="1" dirty="0"/>
          </a:p>
        </p:txBody>
      </p:sp>
      <p:pic>
        <p:nvPicPr>
          <p:cNvPr id="67587" name="Picture 3" descr="canstock071248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7394" y="4838700"/>
            <a:ext cx="381000" cy="342900"/>
          </a:xfrm>
          <a:noFill/>
          <a:ln/>
        </p:spPr>
      </p:pic>
      <p:pic>
        <p:nvPicPr>
          <p:cNvPr id="67588" name="Picture 4" descr="canstock071248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1524000"/>
            <a:ext cx="304800" cy="274638"/>
          </a:xfrm>
          <a:noFill/>
          <a:ln/>
        </p:spPr>
      </p:pic>
      <p:pic>
        <p:nvPicPr>
          <p:cNvPr id="67589" name="Picture 5" descr="th_hospital_H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6248400"/>
            <a:ext cx="279400" cy="279400"/>
          </a:xfrm>
          <a:noFill/>
          <a:ln/>
        </p:spPr>
      </p:pic>
      <p:pic>
        <p:nvPicPr>
          <p:cNvPr id="67602" name="Picture 18" descr="AirAmbulance-ic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8746177" y="3629055"/>
            <a:ext cx="304800" cy="304800"/>
          </a:xfrm>
          <a:noFill/>
          <a:ln/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733800" y="5863772"/>
            <a:ext cx="2438400" cy="6640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PCI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Heart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Center</a:t>
            </a:r>
            <a:endParaRPr lang="en-US" sz="2000" i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295400" y="1447800"/>
            <a:ext cx="1447800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Walk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-out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410200" y="3581400"/>
            <a:ext cx="990600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prstClr val="black"/>
                </a:solidFill>
                <a:latin typeface="Calibri"/>
              </a:rPr>
              <a:t>EMS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52400" y="1447800"/>
            <a:ext cx="1066800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EMS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457200" y="2971800"/>
            <a:ext cx="2362200" cy="1550988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Non-PCI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Transfer for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pPCI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Center</a:t>
            </a:r>
          </a:p>
          <a:p>
            <a:pPr algn="ctr">
              <a:spcBef>
                <a:spcPct val="50000"/>
              </a:spcBef>
            </a:pPr>
            <a:r>
              <a:rPr lang="en-US" sz="1600" i="1" dirty="0" smtClean="0">
                <a:solidFill>
                  <a:srgbClr val="0000FF"/>
                </a:solidFill>
                <a:latin typeface="Calibri"/>
              </a:rPr>
              <a:t>Thrombolytic  Treatment</a:t>
            </a:r>
            <a:endParaRPr lang="en-US" sz="1600" i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6477000" y="3581400"/>
            <a:ext cx="1371600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prstClr val="black"/>
                </a:solidFill>
                <a:latin typeface="Calibri"/>
              </a:rPr>
              <a:t>Walk-in</a:t>
            </a:r>
          </a:p>
        </p:txBody>
      </p:sp>
      <p:cxnSp>
        <p:nvCxnSpPr>
          <p:cNvPr id="67596" name="AutoShape 12"/>
          <p:cNvCxnSpPr>
            <a:cxnSpLocks noChangeShapeType="1"/>
            <a:stCxn id="67593" idx="2"/>
            <a:endCxn id="67594" idx="0"/>
          </p:cNvCxnSpPr>
          <p:nvPr/>
        </p:nvCxnSpPr>
        <p:spPr bwMode="auto">
          <a:xfrm>
            <a:off x="685800" y="1882775"/>
            <a:ext cx="952500" cy="1076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597" name="AutoShape 13"/>
          <p:cNvCxnSpPr>
            <a:cxnSpLocks noChangeShapeType="1"/>
            <a:stCxn id="67591" idx="2"/>
            <a:endCxn id="67594" idx="0"/>
          </p:cNvCxnSpPr>
          <p:nvPr/>
        </p:nvCxnSpPr>
        <p:spPr bwMode="auto">
          <a:xfrm flipH="1">
            <a:off x="1638300" y="1847910"/>
            <a:ext cx="381000" cy="11238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598" name="AutoShape 14"/>
          <p:cNvCxnSpPr>
            <a:cxnSpLocks noChangeShapeType="1"/>
            <a:stCxn id="67594" idx="2"/>
            <a:endCxn id="67590" idx="0"/>
          </p:cNvCxnSpPr>
          <p:nvPr/>
        </p:nvCxnSpPr>
        <p:spPr bwMode="auto">
          <a:xfrm>
            <a:off x="1638300" y="4522788"/>
            <a:ext cx="3314700" cy="13409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599" name="AutoShape 15"/>
          <p:cNvCxnSpPr>
            <a:cxnSpLocks noChangeShapeType="1"/>
            <a:stCxn id="67592" idx="2"/>
            <a:endCxn id="67590" idx="0"/>
          </p:cNvCxnSpPr>
          <p:nvPr/>
        </p:nvCxnSpPr>
        <p:spPr bwMode="auto">
          <a:xfrm flipH="1">
            <a:off x="4953000" y="4003675"/>
            <a:ext cx="952500" cy="18600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7600" name="AutoShape 16"/>
          <p:cNvSpPr>
            <a:spLocks noChangeArrowheads="1"/>
          </p:cNvSpPr>
          <p:nvPr/>
        </p:nvSpPr>
        <p:spPr bwMode="auto">
          <a:xfrm>
            <a:off x="5791200" y="6248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7601" name="Picture 17" descr="th_hospital_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124200"/>
            <a:ext cx="304800" cy="304800"/>
          </a:xfrm>
          <a:prstGeom prst="rect">
            <a:avLst/>
          </a:prstGeom>
          <a:noFill/>
        </p:spPr>
      </p:pic>
      <p:pic>
        <p:nvPicPr>
          <p:cNvPr id="67603" name="Picture 19" descr="canstock071248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657600"/>
            <a:ext cx="228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4" name="Picture 20" descr="AirAmbulance-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1850" y="4716009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5" name="Picture 21" descr="Triage-Control-Hard-Hat-Sticker-HH-0046-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1524000"/>
            <a:ext cx="304800" cy="304800"/>
          </a:xfrm>
          <a:prstGeom prst="rect">
            <a:avLst/>
          </a:prstGeom>
          <a:noFill/>
        </p:spPr>
      </p:pic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2971800" y="2971800"/>
            <a:ext cx="2362200" cy="1231106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Non-PCI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Thrombolytic Center</a:t>
            </a:r>
          </a:p>
          <a:p>
            <a:pPr algn="ctr">
              <a:spcBef>
                <a:spcPct val="50000"/>
              </a:spcBef>
            </a:pPr>
            <a:r>
              <a:rPr lang="en-US" sz="1600" i="1" dirty="0" err="1" smtClean="0">
                <a:solidFill>
                  <a:srgbClr val="800080"/>
                </a:solidFill>
                <a:latin typeface="Calibri"/>
              </a:rPr>
              <a:t>pPCI</a:t>
            </a:r>
            <a:r>
              <a:rPr lang="en-US" sz="1600" i="1" dirty="0" smtClean="0">
                <a:solidFill>
                  <a:srgbClr val="800080"/>
                </a:solidFill>
                <a:latin typeface="Calibri"/>
              </a:rPr>
              <a:t> Treatment</a:t>
            </a:r>
            <a:endParaRPr lang="en-US" sz="1600" i="1" dirty="0">
              <a:solidFill>
                <a:srgbClr val="800080"/>
              </a:solidFill>
              <a:latin typeface="Calibri"/>
            </a:endParaRPr>
          </a:p>
        </p:txBody>
      </p:sp>
      <p:pic>
        <p:nvPicPr>
          <p:cNvPr id="67607" name="Picture 23" descr="canstock07124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5240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4114800" y="1447800"/>
            <a:ext cx="1447800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prstClr val="black"/>
                </a:solidFill>
                <a:latin typeface="Calibri"/>
              </a:rPr>
              <a:t>Walk-in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2895600" y="1447800"/>
            <a:ext cx="1066800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prstClr val="black"/>
                </a:solidFill>
                <a:latin typeface="Calibri"/>
              </a:rPr>
              <a:t>EMS</a:t>
            </a:r>
          </a:p>
        </p:txBody>
      </p:sp>
      <p:pic>
        <p:nvPicPr>
          <p:cNvPr id="67610" name="Picture 26" descr="Triage-Control-Hard-Hat-Sticker-HH-0046-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1524000"/>
            <a:ext cx="304800" cy="304800"/>
          </a:xfrm>
          <a:prstGeom prst="rect">
            <a:avLst/>
          </a:prstGeom>
          <a:noFill/>
        </p:spPr>
      </p:pic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7924800" y="2362200"/>
            <a:ext cx="1066800" cy="42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prstClr val="black"/>
                </a:solidFill>
                <a:latin typeface="Calibri"/>
              </a:rPr>
              <a:t>EMS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7924800" y="3581400"/>
            <a:ext cx="1066800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AirMed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7613" name="AutoShape 29"/>
          <p:cNvCxnSpPr>
            <a:cxnSpLocks noChangeShapeType="1"/>
            <a:stCxn id="67609" idx="2"/>
            <a:endCxn id="67606" idx="0"/>
          </p:cNvCxnSpPr>
          <p:nvPr/>
        </p:nvCxnSpPr>
        <p:spPr bwMode="auto">
          <a:xfrm>
            <a:off x="3429000" y="1870075"/>
            <a:ext cx="723900" cy="1101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614" name="AutoShape 30"/>
          <p:cNvCxnSpPr>
            <a:cxnSpLocks noChangeShapeType="1"/>
            <a:stCxn id="67608" idx="2"/>
            <a:endCxn id="67606" idx="0"/>
          </p:cNvCxnSpPr>
          <p:nvPr/>
        </p:nvCxnSpPr>
        <p:spPr bwMode="auto">
          <a:xfrm flipH="1">
            <a:off x="4152900" y="1870075"/>
            <a:ext cx="685800" cy="1101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615" name="AutoShape 31"/>
          <p:cNvCxnSpPr>
            <a:cxnSpLocks noChangeShapeType="1"/>
            <a:stCxn id="67595" idx="2"/>
            <a:endCxn id="67590" idx="0"/>
          </p:cNvCxnSpPr>
          <p:nvPr/>
        </p:nvCxnSpPr>
        <p:spPr bwMode="auto">
          <a:xfrm flipH="1">
            <a:off x="4953000" y="4003675"/>
            <a:ext cx="2209800" cy="18600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616" name="AutoShape 32"/>
          <p:cNvCxnSpPr>
            <a:cxnSpLocks noChangeShapeType="1"/>
            <a:stCxn id="67612" idx="2"/>
            <a:endCxn id="67590" idx="0"/>
          </p:cNvCxnSpPr>
          <p:nvPr/>
        </p:nvCxnSpPr>
        <p:spPr bwMode="auto">
          <a:xfrm flipH="1">
            <a:off x="4953000" y="3981510"/>
            <a:ext cx="3505200" cy="188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617" name="AutoShape 33"/>
          <p:cNvCxnSpPr>
            <a:cxnSpLocks noChangeShapeType="1"/>
            <a:stCxn id="67611" idx="2"/>
            <a:endCxn id="67612" idx="0"/>
          </p:cNvCxnSpPr>
          <p:nvPr/>
        </p:nvCxnSpPr>
        <p:spPr bwMode="auto">
          <a:xfrm>
            <a:off x="8458200" y="2784475"/>
            <a:ext cx="0" cy="796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618" name="AutoShape 34"/>
          <p:cNvCxnSpPr>
            <a:cxnSpLocks noChangeShapeType="1"/>
            <a:stCxn id="67606" idx="2"/>
            <a:endCxn id="67590" idx="0"/>
          </p:cNvCxnSpPr>
          <p:nvPr/>
        </p:nvCxnSpPr>
        <p:spPr bwMode="auto">
          <a:xfrm>
            <a:off x="4152900" y="4202906"/>
            <a:ext cx="800100" cy="16608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67619" name="Picture 35" descr="Triage-Control-Hard-Hat-Sticker-HH-0046-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3657600"/>
            <a:ext cx="304800" cy="304800"/>
          </a:xfrm>
          <a:prstGeom prst="rect">
            <a:avLst/>
          </a:prstGeom>
          <a:noFill/>
        </p:spPr>
      </p:pic>
      <p:pic>
        <p:nvPicPr>
          <p:cNvPr id="67620" name="Picture 36" descr="canstock071248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2438400"/>
            <a:ext cx="228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21" name="Picture 37" descr="th_hospital_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124200"/>
            <a:ext cx="304800" cy="304800"/>
          </a:xfrm>
          <a:prstGeom prst="rect">
            <a:avLst/>
          </a:prstGeom>
          <a:noFill/>
        </p:spPr>
      </p:pic>
      <p:pic>
        <p:nvPicPr>
          <p:cNvPr id="67622" name="Picture 38" descr="1287334-tn_needle_0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71700" y="3124200"/>
            <a:ext cx="381000" cy="358775"/>
          </a:xfrm>
          <a:prstGeom prst="rect">
            <a:avLst/>
          </a:prstGeom>
          <a:noFill/>
        </p:spPr>
      </p:pic>
      <p:sp>
        <p:nvSpPr>
          <p:cNvPr id="67624" name="Text Box 40"/>
          <p:cNvSpPr txBox="1">
            <a:spLocks noChangeArrowheads="1"/>
          </p:cNvSpPr>
          <p:nvPr/>
        </p:nvSpPr>
        <p:spPr bwMode="auto">
          <a:xfrm>
            <a:off x="1143000" y="5410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Transfers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6172200" y="54102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Direct Presenters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38" y="533400"/>
            <a:ext cx="908791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8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Added Value in </a:t>
            </a:r>
            <a:r>
              <a:rPr lang="en-US" b="1" i="1" dirty="0" smtClean="0">
                <a:solidFill>
                  <a:schemeClr val="accent1"/>
                </a:solidFill>
              </a:rPr>
              <a:t>SUSTAIN:</a:t>
            </a:r>
            <a:br>
              <a:rPr lang="en-US" b="1" i="1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Medications, Monitoring Activity, Communication </a:t>
            </a:r>
            <a:endParaRPr lang="en-US" sz="3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4800" y="1524000"/>
            <a:ext cx="8656186" cy="4778840"/>
            <a:chOff x="304800" y="1524000"/>
            <a:chExt cx="8656186" cy="4778840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1524000"/>
              <a:ext cx="8656186" cy="4778840"/>
              <a:chOff x="116305" y="1435054"/>
              <a:chExt cx="8656186" cy="477884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6305" y="1435054"/>
                <a:ext cx="8656186" cy="4778840"/>
                <a:chOff x="116305" y="1435054"/>
                <a:chExt cx="8656186" cy="477884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2434" t="12664" r="10598"/>
                <a:stretch/>
              </p:blipFill>
              <p:spPr>
                <a:xfrm>
                  <a:off x="1818104" y="1435054"/>
                  <a:ext cx="1737893" cy="1203157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5820" y="3572881"/>
                  <a:ext cx="1113993" cy="1081917"/>
                </a:xfrm>
                <a:prstGeom prst="rect">
                  <a:avLst/>
                </a:prstGeom>
              </p:spPr>
            </p:pic>
            <p:grpSp>
              <p:nvGrpSpPr>
                <p:cNvPr id="10" name="Group 9"/>
                <p:cNvGrpSpPr/>
                <p:nvPr/>
              </p:nvGrpSpPr>
              <p:grpSpPr>
                <a:xfrm>
                  <a:off x="1818104" y="3047998"/>
                  <a:ext cx="6954387" cy="3165896"/>
                  <a:chOff x="1818104" y="1954210"/>
                  <a:chExt cx="6954387" cy="3165896"/>
                </a:xfrm>
              </p:grpSpPr>
              <p:sp>
                <p:nvSpPr>
                  <p:cNvPr id="13" name="Right Arrow 12"/>
                  <p:cNvSpPr/>
                  <p:nvPr/>
                </p:nvSpPr>
                <p:spPr>
                  <a:xfrm>
                    <a:off x="1818104" y="3769896"/>
                    <a:ext cx="6954387" cy="1350210"/>
                  </a:xfrm>
                  <a:prstGeom prst="rightArrow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kern="1200"/>
                  </a:p>
                </p:txBody>
              </p:sp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1918370" y="4170947"/>
                    <a:ext cx="2122906" cy="534737"/>
                  </a:xfrm>
                  <a:prstGeom prst="roundRect">
                    <a:avLst/>
                  </a:prstGeom>
                  <a:solidFill>
                    <a:srgbClr val="008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kern="1200" dirty="0" smtClean="0"/>
                      <a:t>Sustain Medications</a:t>
                    </a:r>
                    <a:endParaRPr lang="en-US" kern="1200" dirty="0"/>
                  </a:p>
                </p:txBody>
              </p:sp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4128460" y="4170947"/>
                    <a:ext cx="2018631" cy="534737"/>
                  </a:xfrm>
                  <a:prstGeom prst="roundRect">
                    <a:avLst/>
                  </a:prstGeom>
                  <a:solidFill>
                    <a:srgbClr val="008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kern="1200" dirty="0" smtClean="0"/>
                      <a:t>Sustain Activity</a:t>
                    </a:r>
                    <a:endParaRPr lang="en-US" kern="1200" dirty="0"/>
                  </a:p>
                </p:txBody>
              </p:sp>
              <p:sp>
                <p:nvSpPr>
                  <p:cNvPr id="16" name="Rounded Rectangle 15"/>
                  <p:cNvSpPr/>
                  <p:nvPr/>
                </p:nvSpPr>
                <p:spPr>
                  <a:xfrm>
                    <a:off x="6235788" y="4170947"/>
                    <a:ext cx="1785265" cy="534737"/>
                  </a:xfrm>
                  <a:prstGeom prst="roundRect">
                    <a:avLst/>
                  </a:prstGeom>
                  <a:solidFill>
                    <a:srgbClr val="008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kern="1200" dirty="0" smtClean="0"/>
                      <a:t>Sustain Communication</a:t>
                    </a:r>
                    <a:endParaRPr lang="en-US" kern="1200" dirty="0"/>
                  </a:p>
                </p:txBody>
              </p:sp>
              <p:sp>
                <p:nvSpPr>
                  <p:cNvPr id="17" name="Right Arrow 16"/>
                  <p:cNvSpPr/>
                  <p:nvPr/>
                </p:nvSpPr>
                <p:spPr>
                  <a:xfrm>
                    <a:off x="5768763" y="2848645"/>
                    <a:ext cx="734682" cy="481263"/>
                  </a:xfrm>
                  <a:prstGeom prst="rightArrow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kern="1200"/>
                  </a:p>
                </p:txBody>
              </p:sp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409183" y="2479093"/>
                    <a:ext cx="1205050" cy="1277353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44660" t="5345" r="3473" b="17329"/>
                  <a:stretch/>
                </p:blipFill>
                <p:spPr>
                  <a:xfrm>
                    <a:off x="2239211" y="1954210"/>
                    <a:ext cx="1459946" cy="2067262"/>
                  </a:xfrm>
                  <a:prstGeom prst="rect">
                    <a:avLst/>
                  </a:prstGeom>
                </p:spPr>
              </p:pic>
              <p:sp>
                <p:nvSpPr>
                  <p:cNvPr id="20" name="Right Arrow 19"/>
                  <p:cNvSpPr/>
                  <p:nvPr/>
                </p:nvSpPr>
                <p:spPr>
                  <a:xfrm>
                    <a:off x="3484240" y="2848645"/>
                    <a:ext cx="828842" cy="481263"/>
                  </a:xfrm>
                  <a:prstGeom prst="rightArrow">
                    <a:avLst/>
                  </a:prstGeom>
                  <a:solidFill>
                    <a:srgbClr val="00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kern="1200"/>
                  </a:p>
                </p:txBody>
              </p:sp>
            </p:grpSp>
            <p:sp>
              <p:nvSpPr>
                <p:cNvPr id="11" name="Rounded Rectangle 10"/>
                <p:cNvSpPr/>
                <p:nvPr/>
              </p:nvSpPr>
              <p:spPr>
                <a:xfrm>
                  <a:off x="116305" y="5264735"/>
                  <a:ext cx="1474537" cy="534737"/>
                </a:xfrm>
                <a:prstGeom prst="roundRect">
                  <a:avLst/>
                </a:prstGeom>
                <a:solidFill>
                  <a:schemeClr val="accent4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kern="1200" dirty="0" smtClean="0"/>
                    <a:t>STOP Smoking</a:t>
                  </a:r>
                  <a:endParaRPr lang="en-US" kern="1200" dirty="0"/>
                </a:p>
              </p:txBody>
            </p:sp>
            <p:sp>
              <p:nvSpPr>
                <p:cNvPr id="12" name="Left Arrow 11"/>
                <p:cNvSpPr/>
                <p:nvPr/>
              </p:nvSpPr>
              <p:spPr>
                <a:xfrm>
                  <a:off x="1553825" y="4118100"/>
                  <a:ext cx="528557" cy="212643"/>
                </a:xfrm>
                <a:prstGeom prst="left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kern="1200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4409184" y="2638211"/>
                <a:ext cx="17379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kern="1200" dirty="0" smtClean="0"/>
                  <a:t>Cardiac Rehabilitation</a:t>
                </a:r>
                <a:endParaRPr lang="en-US" i="1" kern="1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696998" y="2638211"/>
                <a:ext cx="17379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kern="1200" dirty="0" smtClean="0"/>
                  <a:t>Pre-Clinic Info</a:t>
                </a:r>
              </a:p>
              <a:p>
                <a:pPr algn="ctr"/>
                <a:r>
                  <a:rPr lang="en-US" i="1" kern="1200" dirty="0"/>
                  <a:t>Tele-monitoring 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58000" y="3810000"/>
              <a:ext cx="2075493" cy="1137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57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Safe care in transition to home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Effective </a:t>
            </a:r>
            <a:r>
              <a:rPr lang="en-US" dirty="0" smtClean="0">
                <a:solidFill>
                  <a:srgbClr val="B51322"/>
                </a:solidFill>
              </a:rPr>
              <a:t>medications</a:t>
            </a:r>
            <a:r>
              <a:rPr lang="en-US" dirty="0" smtClean="0"/>
              <a:t> for sustained outcome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Effective patient </a:t>
            </a:r>
            <a:r>
              <a:rPr lang="en-US" dirty="0">
                <a:solidFill>
                  <a:srgbClr val="B51322"/>
                </a:solidFill>
              </a:rPr>
              <a:t>engagement </a:t>
            </a:r>
            <a:r>
              <a:rPr lang="en-US" dirty="0"/>
              <a:t>in care plan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Effective</a:t>
            </a:r>
            <a:r>
              <a:rPr lang="en-US" dirty="0" smtClean="0">
                <a:solidFill>
                  <a:schemeClr val="accent1"/>
                </a:solidFill>
              </a:rPr>
              <a:t> communication</a:t>
            </a:r>
            <a:r>
              <a:rPr lang="en-US" dirty="0" smtClean="0"/>
              <a:t> </a:t>
            </a:r>
          </a:p>
          <a:p>
            <a:pPr marL="914400" lvl="1" indent="-514350"/>
            <a:r>
              <a:rPr lang="en-US" dirty="0" smtClean="0"/>
              <a:t>Coordination across care team </a:t>
            </a:r>
            <a:endParaRPr lang="en-US" dirty="0" smtClean="0">
              <a:solidFill>
                <a:srgbClr val="B51322"/>
              </a:solidFill>
            </a:endParaRPr>
          </a:p>
          <a:p>
            <a:pPr marL="914400" lvl="1" indent="-514350"/>
            <a:r>
              <a:rPr lang="en-US" dirty="0" smtClean="0"/>
              <a:t>Clinic-</a:t>
            </a:r>
            <a:r>
              <a:rPr lang="en-US" dirty="0"/>
              <a:t>based follow up </a:t>
            </a:r>
            <a:r>
              <a:rPr lang="en-US" dirty="0" smtClean="0"/>
              <a:t>strategies at home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609600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i="1" dirty="0" smtClean="0">
                <a:solidFill>
                  <a:schemeClr val="accent1"/>
                </a:solidFill>
              </a:rPr>
              <a:t>SUSTAIN:  </a:t>
            </a:r>
            <a:r>
              <a:rPr lang="en-US" b="1" dirty="0" smtClean="0"/>
              <a:t>Touch </a:t>
            </a:r>
            <a:r>
              <a:rPr lang="en-US" b="1" dirty="0"/>
              <a:t>Back at 11 </a:t>
            </a:r>
            <a:r>
              <a:rPr lang="en-US" b="1" dirty="0" smtClean="0"/>
              <a:t>months </a:t>
            </a:r>
          </a:p>
          <a:p>
            <a:pPr algn="l"/>
            <a:r>
              <a:rPr lang="en-US" sz="3600" dirty="0" smtClean="0">
                <a:solidFill>
                  <a:srgbClr val="000000"/>
                </a:solidFill>
              </a:rPr>
              <a:t>Medications, Monitoring Activity, Communication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7182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Score:</a:t>
            </a:r>
            <a:br>
              <a:rPr lang="en-US" dirty="0" smtClean="0"/>
            </a:br>
            <a:r>
              <a:rPr lang="en-US" dirty="0" smtClean="0"/>
              <a:t>The Post-Discharge “EKG”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76400"/>
            <a:ext cx="5924980" cy="443917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38200" y="1905000"/>
            <a:ext cx="5029200" cy="3770531"/>
            <a:chOff x="838200" y="1905000"/>
            <a:chExt cx="5029200" cy="3770531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3352800"/>
              <a:ext cx="1219200" cy="990600"/>
              <a:chOff x="838200" y="3352800"/>
              <a:chExt cx="1219200" cy="9906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38200" y="3352800"/>
                <a:ext cx="1219200" cy="646331"/>
              </a:xfrm>
              <a:prstGeom prst="rect">
                <a:avLst/>
              </a:prstGeom>
              <a:noFill/>
              <a:ln w="12700" cmpd="sng">
                <a:solidFill>
                  <a:srgbClr val="B5132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Discharge Plan</a:t>
                </a:r>
                <a:endParaRPr lang="en-US" b="1" dirty="0"/>
              </a:p>
            </p:txBody>
          </p:sp>
          <p:cxnSp>
            <p:nvCxnSpPr>
              <p:cNvPr id="7" name="Straight Arrow Connector 6"/>
              <p:cNvCxnSpPr>
                <a:stCxn id="4" idx="2"/>
              </p:cNvCxnSpPr>
              <p:nvPr/>
            </p:nvCxnSpPr>
            <p:spPr>
              <a:xfrm>
                <a:off x="1447800" y="3999131"/>
                <a:ext cx="0" cy="344269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2057400" y="2895600"/>
              <a:ext cx="1219200" cy="990600"/>
              <a:chOff x="838200" y="3352800"/>
              <a:chExt cx="1219200" cy="9906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38200" y="3352800"/>
                <a:ext cx="1219200" cy="646331"/>
              </a:xfrm>
              <a:prstGeom prst="rect">
                <a:avLst/>
              </a:prstGeom>
              <a:noFill/>
              <a:ln w="12700" cmpd="sng">
                <a:solidFill>
                  <a:srgbClr val="B5132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48 Hour Call</a:t>
                </a:r>
                <a:endParaRPr lang="en-US" b="1" dirty="0"/>
              </a:p>
            </p:txBody>
          </p:sp>
          <p:cxnSp>
            <p:nvCxnSpPr>
              <p:cNvPr id="11" name="Straight Arrow Connector 10"/>
              <p:cNvCxnSpPr>
                <a:stCxn id="10" idx="2"/>
              </p:cNvCxnSpPr>
              <p:nvPr/>
            </p:nvCxnSpPr>
            <p:spPr>
              <a:xfrm>
                <a:off x="1447800" y="3999131"/>
                <a:ext cx="0" cy="344269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667000" y="1905000"/>
              <a:ext cx="1219200" cy="990600"/>
              <a:chOff x="838200" y="3352800"/>
              <a:chExt cx="1219200" cy="99060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838200" y="3352800"/>
                <a:ext cx="1219200" cy="369332"/>
              </a:xfrm>
              <a:prstGeom prst="rect">
                <a:avLst/>
              </a:prstGeom>
              <a:noFill/>
              <a:ln w="12700" cmpd="sng">
                <a:solidFill>
                  <a:srgbClr val="B5132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7-Day Visit</a:t>
                </a:r>
                <a:endParaRPr lang="en-US" b="1" dirty="0"/>
              </a:p>
            </p:txBody>
          </p:sp>
          <p:cxnSp>
            <p:nvCxnSpPr>
              <p:cNvPr id="14" name="Straight Arrow Connector 13"/>
              <p:cNvCxnSpPr>
                <a:stCxn id="13" idx="2"/>
              </p:cNvCxnSpPr>
              <p:nvPr/>
            </p:nvCxnSpPr>
            <p:spPr>
              <a:xfrm>
                <a:off x="1447800" y="3722132"/>
                <a:ext cx="0" cy="621268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495800" y="1905000"/>
              <a:ext cx="1371600" cy="990600"/>
              <a:chOff x="838200" y="3352800"/>
              <a:chExt cx="1219200" cy="99060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838200" y="3352800"/>
                <a:ext cx="1219200" cy="646331"/>
              </a:xfrm>
              <a:prstGeom prst="rect">
                <a:avLst/>
              </a:prstGeom>
              <a:noFill/>
              <a:ln w="12700" cmpd="sng">
                <a:solidFill>
                  <a:srgbClr val="B5132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Community Health </a:t>
                </a:r>
                <a:endParaRPr lang="en-US" b="1" dirty="0"/>
              </a:p>
            </p:txBody>
          </p:sp>
          <p:cxnSp>
            <p:nvCxnSpPr>
              <p:cNvPr id="17" name="Straight Arrow Connector 16"/>
              <p:cNvCxnSpPr>
                <a:stCxn id="16" idx="2"/>
              </p:cNvCxnSpPr>
              <p:nvPr/>
            </p:nvCxnSpPr>
            <p:spPr>
              <a:xfrm>
                <a:off x="1447800" y="3999131"/>
                <a:ext cx="0" cy="344269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124200" y="4419600"/>
              <a:ext cx="1676400" cy="1255931"/>
              <a:chOff x="3124200" y="4419600"/>
              <a:chExt cx="1676400" cy="12559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124200" y="5029200"/>
                <a:ext cx="1676400" cy="646331"/>
              </a:xfrm>
              <a:prstGeom prst="rect">
                <a:avLst/>
              </a:prstGeom>
              <a:noFill/>
              <a:ln w="12700" cmpd="sng">
                <a:solidFill>
                  <a:srgbClr val="B5132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Patient Goal </a:t>
                </a:r>
                <a:r>
                  <a:rPr lang="en-US" b="1" smtClean="0"/>
                  <a:t>&amp; Capacities</a:t>
                </a:r>
                <a:endParaRPr lang="en-US" b="1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4114800" y="4419600"/>
                <a:ext cx="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3554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Score:</a:t>
            </a:r>
            <a:br>
              <a:rPr lang="en-US" dirty="0" smtClean="0"/>
            </a:br>
            <a:r>
              <a:rPr lang="en-US" dirty="0" smtClean="0"/>
              <a:t>The Post-Discharge “EKG”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76400"/>
            <a:ext cx="5924980" cy="443917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38200" y="1905000"/>
            <a:ext cx="5029200" cy="3770531"/>
            <a:chOff x="838200" y="1905000"/>
            <a:chExt cx="5029200" cy="3770531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3352800"/>
              <a:ext cx="1219200" cy="990600"/>
              <a:chOff x="838200" y="3352800"/>
              <a:chExt cx="1219200" cy="9906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838200" y="3352800"/>
                <a:ext cx="1219200" cy="646331"/>
              </a:xfrm>
              <a:prstGeom prst="rect">
                <a:avLst/>
              </a:prstGeom>
              <a:noFill/>
              <a:ln w="12700" cmpd="sng">
                <a:solidFill>
                  <a:srgbClr val="B5132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Discharge Plan</a:t>
                </a:r>
                <a:endParaRPr lang="en-US" b="1" dirty="0"/>
              </a:p>
            </p:txBody>
          </p:sp>
          <p:cxnSp>
            <p:nvCxnSpPr>
              <p:cNvPr id="7" name="Straight Arrow Connector 6"/>
              <p:cNvCxnSpPr>
                <a:stCxn id="4" idx="2"/>
              </p:cNvCxnSpPr>
              <p:nvPr/>
            </p:nvCxnSpPr>
            <p:spPr>
              <a:xfrm>
                <a:off x="1447800" y="3999131"/>
                <a:ext cx="0" cy="344269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2057400" y="2895600"/>
              <a:ext cx="1219200" cy="990600"/>
              <a:chOff x="838200" y="3352800"/>
              <a:chExt cx="1219200" cy="9906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38200" y="3352800"/>
                <a:ext cx="1219200" cy="646331"/>
              </a:xfrm>
              <a:prstGeom prst="rect">
                <a:avLst/>
              </a:prstGeom>
              <a:noFill/>
              <a:ln w="12700" cmpd="sng">
                <a:solidFill>
                  <a:srgbClr val="B5132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48 Hour Call</a:t>
                </a:r>
                <a:endParaRPr lang="en-US" b="1" dirty="0"/>
              </a:p>
            </p:txBody>
          </p:sp>
          <p:cxnSp>
            <p:nvCxnSpPr>
              <p:cNvPr id="11" name="Straight Arrow Connector 10"/>
              <p:cNvCxnSpPr>
                <a:stCxn id="10" idx="2"/>
              </p:cNvCxnSpPr>
              <p:nvPr/>
            </p:nvCxnSpPr>
            <p:spPr>
              <a:xfrm>
                <a:off x="1447800" y="3999131"/>
                <a:ext cx="0" cy="344269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667000" y="1905000"/>
              <a:ext cx="1219200" cy="990600"/>
              <a:chOff x="838200" y="3352800"/>
              <a:chExt cx="1219200" cy="99060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838200" y="3352800"/>
                <a:ext cx="1219200" cy="369332"/>
              </a:xfrm>
              <a:prstGeom prst="rect">
                <a:avLst/>
              </a:prstGeom>
              <a:noFill/>
              <a:ln w="12700" cmpd="sng">
                <a:solidFill>
                  <a:srgbClr val="B5132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7-Day Visit</a:t>
                </a:r>
                <a:endParaRPr lang="en-US" b="1" dirty="0"/>
              </a:p>
            </p:txBody>
          </p:sp>
          <p:cxnSp>
            <p:nvCxnSpPr>
              <p:cNvPr id="14" name="Straight Arrow Connector 13"/>
              <p:cNvCxnSpPr>
                <a:stCxn id="13" idx="2"/>
              </p:cNvCxnSpPr>
              <p:nvPr/>
            </p:nvCxnSpPr>
            <p:spPr>
              <a:xfrm>
                <a:off x="1447800" y="3722132"/>
                <a:ext cx="0" cy="621268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495800" y="1905000"/>
              <a:ext cx="1371600" cy="990600"/>
              <a:chOff x="838200" y="3352800"/>
              <a:chExt cx="1219200" cy="99060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838200" y="3352800"/>
                <a:ext cx="1219200" cy="646331"/>
              </a:xfrm>
              <a:prstGeom prst="rect">
                <a:avLst/>
              </a:prstGeom>
              <a:noFill/>
              <a:ln w="12700" cmpd="sng">
                <a:solidFill>
                  <a:srgbClr val="B5132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Community Health </a:t>
                </a:r>
                <a:endParaRPr lang="en-US" b="1" dirty="0"/>
              </a:p>
            </p:txBody>
          </p:sp>
          <p:cxnSp>
            <p:nvCxnSpPr>
              <p:cNvPr id="17" name="Straight Arrow Connector 16"/>
              <p:cNvCxnSpPr>
                <a:stCxn id="16" idx="2"/>
              </p:cNvCxnSpPr>
              <p:nvPr/>
            </p:nvCxnSpPr>
            <p:spPr>
              <a:xfrm>
                <a:off x="1447800" y="3999131"/>
                <a:ext cx="0" cy="344269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124200" y="4419600"/>
              <a:ext cx="1676400" cy="1255931"/>
              <a:chOff x="3124200" y="4419600"/>
              <a:chExt cx="1676400" cy="12559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124200" y="5029200"/>
                <a:ext cx="1676400" cy="646331"/>
              </a:xfrm>
              <a:prstGeom prst="rect">
                <a:avLst/>
              </a:prstGeom>
              <a:noFill/>
              <a:ln w="12700" cmpd="sng">
                <a:solidFill>
                  <a:srgbClr val="B5132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Patient Goal </a:t>
                </a:r>
                <a:r>
                  <a:rPr lang="en-US" b="1" smtClean="0"/>
                  <a:t>&amp; Capacities</a:t>
                </a:r>
                <a:endParaRPr lang="en-US" b="1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4114800" y="4419600"/>
                <a:ext cx="0" cy="609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6334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896188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Core Components in </a:t>
            </a:r>
            <a:r>
              <a:rPr lang="en-US" b="1" i="1" dirty="0" smtClean="0">
                <a:solidFill>
                  <a:schemeClr val="accent1"/>
                </a:solidFill>
              </a:rPr>
              <a:t>SUSTAIN:</a:t>
            </a:r>
            <a:br>
              <a:rPr lang="en-US" b="1" i="1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Teach-back; Call-back; Come-back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95BC-CBE1-4EBD-8E12-3C22C5EEB657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Post_Discharge_phas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931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64525" cy="1371600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solidFill>
                  <a:srgbClr val="B51322"/>
                </a:solidFill>
              </a:rPr>
              <a:t>SUSTAIN </a:t>
            </a:r>
            <a:r>
              <a:rPr lang="en-US" sz="3600" dirty="0" smtClean="0"/>
              <a:t>Quality Intervention: </a:t>
            </a:r>
            <a:br>
              <a:rPr lang="en-US" sz="3600" dirty="0" smtClean="0"/>
            </a:br>
            <a:r>
              <a:rPr lang="en-US" sz="3600" dirty="0" smtClean="0"/>
              <a:t>Care Plan at </a:t>
            </a:r>
            <a:r>
              <a:rPr lang="en-US" sz="3600" dirty="0" smtClean="0">
                <a:solidFill>
                  <a:srgbClr val="000000"/>
                </a:solidFill>
              </a:rPr>
              <a:t>Discharge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using </a:t>
            </a:r>
            <a:r>
              <a:rPr lang="en-US" sz="3600" dirty="0" smtClean="0">
                <a:solidFill>
                  <a:srgbClr val="FF0000"/>
                </a:solidFill>
              </a:rPr>
              <a:t>Teach-Back</a:t>
            </a:r>
            <a:endParaRPr lang="en-US" sz="3600" dirty="0" smtClean="0"/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169333" y="1828800"/>
            <a:ext cx="5850467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Document skills:</a:t>
            </a:r>
          </a:p>
          <a:p>
            <a:pPr lvl="1"/>
            <a:r>
              <a:rPr lang="en-US" dirty="0" smtClean="0"/>
              <a:t>Medication management</a:t>
            </a:r>
          </a:p>
          <a:p>
            <a:pPr lvl="1"/>
            <a:r>
              <a:rPr lang="en-US" dirty="0" smtClean="0"/>
              <a:t>Diet management</a:t>
            </a:r>
          </a:p>
          <a:p>
            <a:pPr lvl="1"/>
            <a:r>
              <a:rPr lang="en-US" dirty="0" smtClean="0"/>
              <a:t>Activity progression-Cardiac Rehab</a:t>
            </a:r>
          </a:p>
          <a:p>
            <a:pPr lvl="1"/>
            <a:r>
              <a:rPr lang="en-US" dirty="0" smtClean="0"/>
              <a:t>Transportation to f/u appointment</a:t>
            </a:r>
          </a:p>
          <a:p>
            <a:pPr lvl="1"/>
            <a:r>
              <a:rPr lang="en-US" dirty="0" smtClean="0"/>
              <a:t>Symptom recognition</a:t>
            </a:r>
          </a:p>
          <a:p>
            <a:pPr lvl="1"/>
            <a:r>
              <a:rPr lang="en-US" dirty="0" smtClean="0"/>
              <a:t>Community partners mapping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05400" y="2057400"/>
            <a:ext cx="3838222" cy="4038600"/>
            <a:chOff x="5105400" y="2057400"/>
            <a:chExt cx="3838222" cy="4038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4600" y="2057400"/>
              <a:ext cx="2619022" cy="4038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12434" t="12664" r="10598"/>
            <a:stretch/>
          </p:blipFill>
          <p:spPr>
            <a:xfrm>
              <a:off x="5105400" y="2286000"/>
              <a:ext cx="1737893" cy="1219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35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Tools for </a:t>
            </a:r>
            <a:r>
              <a:rPr lang="en-US" dirty="0" smtClean="0"/>
              <a:t>training nurses </a:t>
            </a:r>
            <a:r>
              <a:rPr lang="en-US" dirty="0"/>
              <a:t>and community </a:t>
            </a:r>
            <a:r>
              <a:rPr lang="en-US" dirty="0" smtClean="0"/>
              <a:t>partners</a:t>
            </a:r>
            <a:endParaRPr lang="en-US" dirty="0"/>
          </a:p>
          <a:p>
            <a:pPr lvl="1"/>
            <a:r>
              <a:rPr lang="en-US" dirty="0" smtClean="0"/>
              <a:t>Teach-Back </a:t>
            </a:r>
            <a:r>
              <a:rPr lang="en-US" dirty="0"/>
              <a:t>Training Tools (AHRQ 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Tools for patients’ safe medication management</a:t>
            </a:r>
          </a:p>
          <a:p>
            <a:pPr lvl="1"/>
            <a:r>
              <a:rPr lang="en-US" dirty="0" smtClean="0"/>
              <a:t>Medication Discrepancy </a:t>
            </a:r>
            <a:r>
              <a:rPr lang="en-US" dirty="0"/>
              <a:t>Tool (</a:t>
            </a:r>
            <a:r>
              <a:rPr lang="en-US" dirty="0" smtClean="0"/>
              <a:t>MDT)</a:t>
            </a:r>
          </a:p>
          <a:p>
            <a:pPr lvl="1"/>
            <a:r>
              <a:rPr lang="en-US" dirty="0" smtClean="0"/>
              <a:t>Medications at Transition (MATCH Tool - AHRQ)</a:t>
            </a:r>
          </a:p>
          <a:p>
            <a:pPr lvl="1"/>
            <a:r>
              <a:rPr lang="en-US" dirty="0"/>
              <a:t>Script Your Future™</a:t>
            </a:r>
          </a:p>
          <a:p>
            <a:pPr lvl="1"/>
            <a:r>
              <a:rPr lang="en-US" dirty="0" err="1"/>
              <a:t>Meducation</a:t>
            </a:r>
            <a:r>
              <a:rPr lang="en-US" baseline="30000" dirty="0"/>
              <a:t>©</a:t>
            </a:r>
          </a:p>
          <a:p>
            <a:pPr lvl="1"/>
            <a:r>
              <a:rPr lang="en-US" dirty="0" err="1"/>
              <a:t>ManagingYourMeds</a:t>
            </a:r>
            <a:r>
              <a:rPr lang="en-US" baseline="30000" dirty="0"/>
              <a:t>©</a:t>
            </a:r>
          </a:p>
          <a:p>
            <a:pPr lvl="1"/>
            <a:r>
              <a:rPr lang="en-US" dirty="0"/>
              <a:t>D</a:t>
            </a:r>
            <a:r>
              <a:rPr lang="en-US" baseline="30000" dirty="0"/>
              <a:t>-</a:t>
            </a:r>
            <a:r>
              <a:rPr lang="en-US" dirty="0"/>
              <a:t>3 Pillbox</a:t>
            </a:r>
            <a:r>
              <a:rPr lang="en-US" baseline="30000" dirty="0" smtClean="0"/>
              <a:t>©</a:t>
            </a:r>
          </a:p>
          <a:p>
            <a:pPr lvl="1"/>
            <a:r>
              <a:rPr lang="en-US"/>
              <a:t>Portion </a:t>
            </a:r>
            <a:r>
              <a:rPr lang="en-US" smtClean="0"/>
              <a:t>Plate</a:t>
            </a:r>
            <a:endParaRPr lang="en-US" dirty="0" smtClean="0"/>
          </a:p>
          <a:p>
            <a:pPr lvl="1"/>
            <a:r>
              <a:rPr lang="en-US" dirty="0"/>
              <a:t>There and Home Again (AMA Safe Transitions)</a:t>
            </a:r>
          </a:p>
          <a:p>
            <a:pPr lvl="1"/>
            <a:r>
              <a:rPr lang="en-US" dirty="0" smtClean="0"/>
              <a:t>Re-Engineering Discharge (RED) Tool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543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Menu for Teach-Back in </a:t>
            </a:r>
            <a:r>
              <a:rPr lang="en-US" b="1" i="1" dirty="0" smtClean="0">
                <a:solidFill>
                  <a:schemeClr val="accent1"/>
                </a:solidFill>
              </a:rPr>
              <a:t>SUSTAIN </a:t>
            </a:r>
            <a:br>
              <a:rPr lang="en-US" b="1" i="1" dirty="0" smtClean="0">
                <a:solidFill>
                  <a:schemeClr val="accent1"/>
                </a:solidFill>
              </a:rPr>
            </a:br>
            <a:r>
              <a:rPr lang="en-US" sz="3100" i="1" dirty="0" smtClean="0">
                <a:solidFill>
                  <a:schemeClr val="accent1"/>
                </a:solidFill>
              </a:rPr>
              <a:t>Accelerator Teach-Back Component</a:t>
            </a:r>
            <a:endParaRPr lang="en-US" sz="31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9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6294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TEACH BACK Training Tool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79296" cy="47085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AHRQ - Health </a:t>
            </a:r>
            <a:r>
              <a:rPr lang="en-US" dirty="0"/>
              <a:t>Literacy Universal Precautions </a:t>
            </a:r>
            <a:r>
              <a:rPr lang="en-US" dirty="0" smtClean="0"/>
              <a:t>Toolkit</a:t>
            </a:r>
          </a:p>
          <a:p>
            <a:r>
              <a:rPr lang="en-US" dirty="0" smtClean="0"/>
              <a:t> </a:t>
            </a:r>
            <a:r>
              <a:rPr lang="en-US" dirty="0">
                <a:hlinkClick r:id="rId3"/>
              </a:rPr>
              <a:t>http://www.ahrq.gov/professionals/quality-patient-safety/quality-resources/tools/literacy-toolkit/healthlittoolkit2-tool5.</a:t>
            </a:r>
            <a:r>
              <a:rPr lang="en-US" dirty="0" smtClean="0">
                <a:hlinkClick r:id="rId3"/>
              </a:rPr>
              <a:t>html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The Teach-Back </a:t>
            </a:r>
            <a:r>
              <a:rPr lang="en-US" b="1" dirty="0" smtClean="0"/>
              <a:t>Method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communication confirmation method </a:t>
            </a:r>
            <a:endParaRPr lang="en-US" dirty="0" smtClean="0"/>
          </a:p>
          <a:p>
            <a:pPr lvl="1"/>
            <a:r>
              <a:rPr lang="en-US" dirty="0" smtClean="0"/>
              <a:t>Used to </a:t>
            </a:r>
            <a:r>
              <a:rPr lang="en-US" dirty="0"/>
              <a:t>confirm whether a patient (or care takers) understands what is being explained to them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 patient understands, they are able to "teach-back" the information accurately.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a communication method intended to improve </a:t>
            </a:r>
            <a:r>
              <a:rPr lang="en-US" dirty="0">
                <a:hlinkClick r:id="rId4"/>
              </a:rPr>
              <a:t>health literacy.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2508669" cy="6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8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Medication Discrepancy Tool (MDT)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8" y="1754036"/>
            <a:ext cx="4392488" cy="42657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Patient-Level Discrepancies</a:t>
            </a:r>
          </a:p>
          <a:p>
            <a:r>
              <a:rPr lang="en-US" dirty="0" smtClean="0"/>
              <a:t>Adverse drug reaction</a:t>
            </a:r>
          </a:p>
          <a:p>
            <a:r>
              <a:rPr lang="en-US" dirty="0" smtClean="0"/>
              <a:t>Intolerance</a:t>
            </a:r>
          </a:p>
          <a:p>
            <a:r>
              <a:rPr lang="en-US" dirty="0" smtClean="0"/>
              <a:t>No fill of prescription</a:t>
            </a:r>
          </a:p>
          <a:p>
            <a:r>
              <a:rPr lang="en-US" dirty="0" smtClean="0"/>
              <a:t>Patient feels not needed</a:t>
            </a:r>
          </a:p>
          <a:p>
            <a:r>
              <a:rPr lang="en-US" dirty="0" smtClean="0"/>
              <a:t>Financial barriers</a:t>
            </a:r>
          </a:p>
          <a:p>
            <a:r>
              <a:rPr lang="en-US" dirty="0" smtClean="0"/>
              <a:t>Intentional non-adherence</a:t>
            </a:r>
          </a:p>
          <a:p>
            <a:r>
              <a:rPr lang="en-US" dirty="0" smtClean="0"/>
              <a:t>Non-intentional non-</a:t>
            </a:r>
            <a:r>
              <a:rPr lang="en-US" dirty="0" err="1" smtClean="0"/>
              <a:t>adh</a:t>
            </a:r>
            <a:endParaRPr lang="en-US" dirty="0" smtClean="0"/>
          </a:p>
          <a:p>
            <a:r>
              <a:rPr lang="en-US" dirty="0" smtClean="0"/>
              <a:t>Skills/performance deficit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835191" y="1751922"/>
            <a:ext cx="4392488" cy="470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System-Level Discrepancies</a:t>
            </a:r>
          </a:p>
          <a:p>
            <a:r>
              <a:rPr lang="en-US" dirty="0" smtClean="0"/>
              <a:t>Known allergy/intolerance</a:t>
            </a:r>
          </a:p>
          <a:p>
            <a:r>
              <a:rPr lang="en-US" dirty="0" smtClean="0"/>
              <a:t>D/C instructions illegible, incomplete, inaccurate </a:t>
            </a:r>
          </a:p>
          <a:p>
            <a:r>
              <a:rPr lang="en-US" dirty="0" smtClean="0"/>
              <a:t>Duplicate drug</a:t>
            </a:r>
          </a:p>
          <a:p>
            <a:r>
              <a:rPr lang="en-US" dirty="0" smtClean="0"/>
              <a:t>Incorrect drug, dose, or #</a:t>
            </a:r>
          </a:p>
          <a:p>
            <a:r>
              <a:rPr lang="en-US" dirty="0" smtClean="0"/>
              <a:t>Unrecognized need for: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Cognitive facilitator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</a:t>
            </a:r>
            <a:r>
              <a:rPr lang="en-US" dirty="0" smtClean="0"/>
              <a:t>aregiver assistance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Sight / dexterity limitation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Coleman, et al., 2008 rev.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990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www.caretransitions.org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23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905000"/>
            <a:ext cx="7931224" cy="42338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Resolution Categories: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Contacted PCP to clarify med regimen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Discussed consequences of non-adherence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Provided resources and information for adherence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Addressed knowledge or skills for med adherence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Encouraged patient to contact PCP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PCP will address at the next visit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Encouraged patient to schedule </a:t>
            </a:r>
            <a:r>
              <a:rPr lang="en-US" dirty="0" err="1" smtClean="0"/>
              <a:t>appt</a:t>
            </a:r>
            <a:r>
              <a:rPr lang="en-US" dirty="0" smtClean="0"/>
              <a:t> with PCP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Other______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6096000"/>
            <a:ext cx="1646049" cy="60667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Medication Discrepancy Tool (MDT)</a:t>
            </a: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1143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4"/>
              </a:rPr>
              <a:t>www.caretransitions.org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Coleman, E.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5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USTAIN Accelerator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51322"/>
      </a:accent1>
      <a:accent2>
        <a:srgbClr val="3333CC"/>
      </a:accent2>
      <a:accent3>
        <a:srgbClr val="FFFFFF"/>
      </a:accent3>
      <a:accent4>
        <a:srgbClr val="000000"/>
      </a:accent4>
      <a:accent5>
        <a:srgbClr val="FB3B25"/>
      </a:accent5>
      <a:accent6>
        <a:srgbClr val="1C1C74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+ Divider">
  <a:themeElements>
    <a:clrScheme name="">
      <a:dk1>
        <a:srgbClr val="808080"/>
      </a:dk1>
      <a:lt1>
        <a:srgbClr val="FFFFFF"/>
      </a:lt1>
      <a:dk2>
        <a:srgbClr val="0099CC"/>
      </a:dk2>
      <a:lt2>
        <a:srgbClr val="FFFFFF"/>
      </a:lt2>
      <a:accent1>
        <a:srgbClr val="F9A856"/>
      </a:accent1>
      <a:accent2>
        <a:srgbClr val="8BD4F4"/>
      </a:accent2>
      <a:accent3>
        <a:srgbClr val="AACAE2"/>
      </a:accent3>
      <a:accent4>
        <a:srgbClr val="DADADA"/>
      </a:accent4>
      <a:accent5>
        <a:srgbClr val="FBD1B4"/>
      </a:accent5>
      <a:accent6>
        <a:srgbClr val="7DC0DD"/>
      </a:accent6>
      <a:hlink>
        <a:srgbClr val="9FC605"/>
      </a:hlink>
      <a:folHlink>
        <a:srgbClr val="005AAB"/>
      </a:folHlink>
    </a:clrScheme>
    <a:fontScheme name="Content +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ontent + 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+ Divid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+ Divid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+ Divid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+ Divid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+ Divid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+ Divid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+ Divider 8">
        <a:dk1>
          <a:srgbClr val="FAFD00"/>
        </a:dk1>
        <a:lt1>
          <a:srgbClr val="FFFFFF"/>
        </a:lt1>
        <a:dk2>
          <a:srgbClr val="1E2D7A"/>
        </a:dk2>
        <a:lt2>
          <a:srgbClr val="EAEC5E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+ Divider 9">
        <a:dk1>
          <a:srgbClr val="FFFFFF"/>
        </a:dk1>
        <a:lt1>
          <a:srgbClr val="FFFFFF"/>
        </a:lt1>
        <a:dk2>
          <a:srgbClr val="1E2D7A"/>
        </a:dk2>
        <a:lt2>
          <a:srgbClr val="FFFFFF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+ Divider 10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0066FF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+ Divider 11">
        <a:dk1>
          <a:srgbClr val="FF0000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+ Divider 12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+ Divider 1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2EA443"/>
        </a:accent1>
        <a:accent2>
          <a:srgbClr val="87DD95"/>
        </a:accent2>
        <a:accent3>
          <a:srgbClr val="FFFFFF"/>
        </a:accent3>
        <a:accent4>
          <a:srgbClr val="000000"/>
        </a:accent4>
        <a:accent5>
          <a:srgbClr val="ADCFB0"/>
        </a:accent5>
        <a:accent6>
          <a:srgbClr val="7AC887"/>
        </a:accent6>
        <a:hlink>
          <a:srgbClr val="B781BE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+ Divider 14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2EA443"/>
        </a:accent1>
        <a:accent2>
          <a:srgbClr val="87DD95"/>
        </a:accent2>
        <a:accent3>
          <a:srgbClr val="FFFFFF"/>
        </a:accent3>
        <a:accent4>
          <a:srgbClr val="000000"/>
        </a:accent4>
        <a:accent5>
          <a:srgbClr val="ADCFB0"/>
        </a:accent5>
        <a:accent6>
          <a:srgbClr val="7AC887"/>
        </a:accent6>
        <a:hlink>
          <a:srgbClr val="7014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+ Divider 15">
        <a:dk1>
          <a:srgbClr val="323232"/>
        </a:dk1>
        <a:lt1>
          <a:srgbClr val="FFFFFF"/>
        </a:lt1>
        <a:dk2>
          <a:srgbClr val="000000"/>
        </a:dk2>
        <a:lt2>
          <a:srgbClr val="DDDDDD"/>
        </a:lt2>
        <a:accent1>
          <a:srgbClr val="289728"/>
        </a:accent1>
        <a:accent2>
          <a:srgbClr val="87DD95"/>
        </a:accent2>
        <a:accent3>
          <a:srgbClr val="FFFFFF"/>
        </a:accent3>
        <a:accent4>
          <a:srgbClr val="292929"/>
        </a:accent4>
        <a:accent5>
          <a:srgbClr val="ACC9AC"/>
        </a:accent5>
        <a:accent6>
          <a:srgbClr val="7AC887"/>
        </a:accent6>
        <a:hlink>
          <a:srgbClr val="5E1C5F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+ Divider 16">
        <a:dk1>
          <a:srgbClr val="323232"/>
        </a:dk1>
        <a:lt1>
          <a:srgbClr val="FFFFFF"/>
        </a:lt1>
        <a:dk2>
          <a:srgbClr val="000000"/>
        </a:dk2>
        <a:lt2>
          <a:srgbClr val="DDDDDD"/>
        </a:lt2>
        <a:accent1>
          <a:srgbClr val="289728"/>
        </a:accent1>
        <a:accent2>
          <a:srgbClr val="ABE7B5"/>
        </a:accent2>
        <a:accent3>
          <a:srgbClr val="FFFFFF"/>
        </a:accent3>
        <a:accent4>
          <a:srgbClr val="292929"/>
        </a:accent4>
        <a:accent5>
          <a:srgbClr val="ACC9AC"/>
        </a:accent5>
        <a:accent6>
          <a:srgbClr val="9BD1A4"/>
        </a:accent6>
        <a:hlink>
          <a:srgbClr val="5E1C5F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USTAIN Accelerator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51322"/>
      </a:accent1>
      <a:accent2>
        <a:srgbClr val="3333CC"/>
      </a:accent2>
      <a:accent3>
        <a:srgbClr val="FFFFFF"/>
      </a:accent3>
      <a:accent4>
        <a:srgbClr val="000000"/>
      </a:accent4>
      <a:accent5>
        <a:srgbClr val="FB3B25"/>
      </a:accent5>
      <a:accent6>
        <a:srgbClr val="1C1C74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Duke 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2_DU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UH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UH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UH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UH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UH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UH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UH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36114</TotalTime>
  <Words>1391</Words>
  <Application>Microsoft Macintosh PowerPoint</Application>
  <PresentationFormat>On-screen Show (4:3)</PresentationFormat>
  <Paragraphs>244</Paragraphs>
  <Slides>25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Custom Design</vt:lpstr>
      <vt:lpstr>SUSTAIN Accelerator</vt:lpstr>
      <vt:lpstr>Content + Divider</vt:lpstr>
      <vt:lpstr>1_SUSTAIN Accelerator</vt:lpstr>
      <vt:lpstr>1_Duke Template</vt:lpstr>
      <vt:lpstr>Clip</vt:lpstr>
      <vt:lpstr>SUSTAIN STEMI Accelerator</vt:lpstr>
      <vt:lpstr>Core Components in SUSTAIN  Accelerator 2 Post-discharge Demonstration Project</vt:lpstr>
      <vt:lpstr>Summary Score: The Post-Discharge “EKG”</vt:lpstr>
      <vt:lpstr>Core Components in SUSTAIN: Teach-back; Call-back; Come-back </vt:lpstr>
      <vt:lpstr>SUSTAIN Quality Intervention:  Care Plan at Discharge using Teach-Back</vt:lpstr>
      <vt:lpstr>Menu for Teach-Back in SUSTAIN  Accelerator Teach-Back Component</vt:lpstr>
      <vt:lpstr>TEACH BACK Training Tool</vt:lpstr>
      <vt:lpstr>Medication Discrepancy Tool (MDT)</vt:lpstr>
      <vt:lpstr>Medication Discrepancy Tool (MDT)</vt:lpstr>
      <vt:lpstr>Medications at Transitions and Clinical Handoffs (MATCH) Tool</vt:lpstr>
      <vt:lpstr>Patient Sites and Resources in SUSTAIN: Medications, Monitoring Activity, Communication </vt:lpstr>
      <vt:lpstr>PowerPoint Presentation</vt:lpstr>
      <vt:lpstr>Effective Components of Successful Medication Management Programs</vt:lpstr>
      <vt:lpstr>www.portionplate.com</vt:lpstr>
      <vt:lpstr>AMA Safe Transitions Toolkit  “There and Home Again, Safely”</vt:lpstr>
      <vt:lpstr>Re-Engineering Discharge (RED) Person-Centered Care = Partnership</vt:lpstr>
      <vt:lpstr>SUSTAIN Quality Intervention:  48 Hr Follow Up Call </vt:lpstr>
      <vt:lpstr>Menu for Call-Back in SUSTAIN  Accelerator Call-Back Component</vt:lpstr>
      <vt:lpstr>AHRQ Follow Up Call Toolkit</vt:lpstr>
      <vt:lpstr>SUSTAIN Quality Intervention:  7 Day Clinic Visit</vt:lpstr>
      <vt:lpstr>Menu for Come-Back in SUSTAIN  Accelerator Come-Back (In-Person Visits) Component</vt:lpstr>
      <vt:lpstr>Mapping what happens after discharge Post-Discharge STEMI Systems</vt:lpstr>
      <vt:lpstr>Added Value in SUSTAIN: Medications, Monitoring Activity, Communication </vt:lpstr>
      <vt:lpstr>PowerPoint Presentation</vt:lpstr>
      <vt:lpstr>Summary Score: The Post-Discharge “EKG”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dhts</dc:creator>
  <cp:lastModifiedBy>Bradi Granger</cp:lastModifiedBy>
  <cp:revision>606</cp:revision>
  <cp:lastPrinted>2016-09-20T16:58:31Z</cp:lastPrinted>
  <dcterms:created xsi:type="dcterms:W3CDTF">2013-08-05T11:49:07Z</dcterms:created>
  <dcterms:modified xsi:type="dcterms:W3CDTF">2016-10-13T19:39:56Z</dcterms:modified>
</cp:coreProperties>
</file>