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drawings/drawing1.xml" ContentType="application/vnd.openxmlformats-officedocument.drawingml.chartshapes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7.xml" ContentType="application/vnd.openxmlformats-officedocument.themeOverr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theme/themeOverride8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94" r:id="rId3"/>
    <p:sldId id="261" r:id="rId4"/>
    <p:sldId id="295" r:id="rId5"/>
    <p:sldId id="296" r:id="rId6"/>
    <p:sldId id="297" r:id="rId7"/>
    <p:sldId id="298" r:id="rId8"/>
    <p:sldId id="299" r:id="rId9"/>
    <p:sldId id="300" r:id="rId10"/>
    <p:sldId id="301" r:id="rId11"/>
    <p:sldId id="302" r:id="rId12"/>
    <p:sldId id="303" r:id="rId13"/>
    <p:sldId id="304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AD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04"/>
    <p:restoredTop sz="82596" autoAdjust="0"/>
  </p:normalViewPr>
  <p:slideViewPr>
    <p:cSldViewPr>
      <p:cViewPr varScale="1">
        <p:scale>
          <a:sx n="65" d="100"/>
          <a:sy n="65" d="100"/>
        </p:scale>
        <p:origin x="540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7.xm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8.xm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package" Target="../embeddings/Microsoft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dirty="0" smtClean="0"/>
              <a:t>Run Chart: Waiting</a:t>
            </a:r>
            <a:r>
              <a:rPr lang="en-US" sz="1400" b="1" baseline="0" dirty="0" smtClean="0"/>
              <a:t> Time for Clinic Visit</a:t>
            </a:r>
            <a:endParaRPr lang="en-US" sz="1400" b="1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Distribution of Wait Times</c:v>
                </c:pt>
              </c:strCache>
            </c:strRef>
          </c:tx>
          <c:spPr>
            <a:ln w="28575" cap="rnd">
              <a:solidFill>
                <a:prstClr val="black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prstClr val="black"/>
              </a:solidFill>
              <a:ln w="9525">
                <a:solidFill>
                  <a:prstClr val="black"/>
                </a:solidFill>
              </a:ln>
              <a:effectLst/>
            </c:spPr>
          </c:marker>
          <c:cat>
            <c:numRef>
              <c:f>Sheet1!$A$2:$A$38</c:f>
              <c:numCache>
                <c:formatCode>mmm\-yy</c:formatCode>
                <c:ptCount val="37"/>
                <c:pt idx="0">
                  <c:v>36586</c:v>
                </c:pt>
                <c:pt idx="1">
                  <c:v>36617</c:v>
                </c:pt>
                <c:pt idx="2">
                  <c:v>36647</c:v>
                </c:pt>
                <c:pt idx="3">
                  <c:v>36678</c:v>
                </c:pt>
                <c:pt idx="4">
                  <c:v>36708</c:v>
                </c:pt>
                <c:pt idx="5">
                  <c:v>36739</c:v>
                </c:pt>
                <c:pt idx="6">
                  <c:v>36770</c:v>
                </c:pt>
                <c:pt idx="7">
                  <c:v>36800</c:v>
                </c:pt>
                <c:pt idx="8">
                  <c:v>36831</c:v>
                </c:pt>
                <c:pt idx="9">
                  <c:v>36861</c:v>
                </c:pt>
                <c:pt idx="10">
                  <c:v>36892</c:v>
                </c:pt>
                <c:pt idx="11">
                  <c:v>36923</c:v>
                </c:pt>
                <c:pt idx="12">
                  <c:v>36951</c:v>
                </c:pt>
                <c:pt idx="13">
                  <c:v>36982</c:v>
                </c:pt>
                <c:pt idx="14">
                  <c:v>37012</c:v>
                </c:pt>
                <c:pt idx="15">
                  <c:v>37043</c:v>
                </c:pt>
                <c:pt idx="16">
                  <c:v>37073</c:v>
                </c:pt>
                <c:pt idx="17">
                  <c:v>37104</c:v>
                </c:pt>
                <c:pt idx="18">
                  <c:v>37135</c:v>
                </c:pt>
                <c:pt idx="19">
                  <c:v>37165</c:v>
                </c:pt>
                <c:pt idx="20">
                  <c:v>37196</c:v>
                </c:pt>
                <c:pt idx="21">
                  <c:v>37226</c:v>
                </c:pt>
                <c:pt idx="22">
                  <c:v>37257</c:v>
                </c:pt>
                <c:pt idx="23">
                  <c:v>37288</c:v>
                </c:pt>
                <c:pt idx="24">
                  <c:v>37316</c:v>
                </c:pt>
                <c:pt idx="25">
                  <c:v>37347</c:v>
                </c:pt>
                <c:pt idx="26">
                  <c:v>37377</c:v>
                </c:pt>
                <c:pt idx="27">
                  <c:v>37408</c:v>
                </c:pt>
                <c:pt idx="28">
                  <c:v>37438</c:v>
                </c:pt>
                <c:pt idx="29">
                  <c:v>37469</c:v>
                </c:pt>
                <c:pt idx="30">
                  <c:v>37500</c:v>
                </c:pt>
                <c:pt idx="31">
                  <c:v>37530</c:v>
                </c:pt>
                <c:pt idx="32">
                  <c:v>37561</c:v>
                </c:pt>
                <c:pt idx="33">
                  <c:v>37591</c:v>
                </c:pt>
                <c:pt idx="34">
                  <c:v>37622</c:v>
                </c:pt>
                <c:pt idx="35">
                  <c:v>37653</c:v>
                </c:pt>
                <c:pt idx="36">
                  <c:v>37681</c:v>
                </c:pt>
              </c:numCache>
            </c:numRef>
          </c:cat>
          <c:val>
            <c:numRef>
              <c:f>Sheet1!$B$2:$B$38</c:f>
              <c:numCache>
                <c:formatCode>General</c:formatCode>
                <c:ptCount val="37"/>
                <c:pt idx="0">
                  <c:v>45</c:v>
                </c:pt>
                <c:pt idx="1">
                  <c:v>47.5</c:v>
                </c:pt>
                <c:pt idx="2">
                  <c:v>45.5</c:v>
                </c:pt>
                <c:pt idx="3">
                  <c:v>42.5</c:v>
                </c:pt>
                <c:pt idx="4">
                  <c:v>45</c:v>
                </c:pt>
                <c:pt idx="5">
                  <c:v>41.5</c:v>
                </c:pt>
                <c:pt idx="6">
                  <c:v>44</c:v>
                </c:pt>
                <c:pt idx="7">
                  <c:v>44.5</c:v>
                </c:pt>
                <c:pt idx="8">
                  <c:v>46</c:v>
                </c:pt>
                <c:pt idx="9">
                  <c:v>42</c:v>
                </c:pt>
                <c:pt idx="10">
                  <c:v>40.5</c:v>
                </c:pt>
                <c:pt idx="11">
                  <c:v>39</c:v>
                </c:pt>
                <c:pt idx="12">
                  <c:v>38.5</c:v>
                </c:pt>
                <c:pt idx="13">
                  <c:v>39.5</c:v>
                </c:pt>
                <c:pt idx="14">
                  <c:v>37</c:v>
                </c:pt>
                <c:pt idx="15">
                  <c:v>37.5</c:v>
                </c:pt>
                <c:pt idx="16">
                  <c:v>35</c:v>
                </c:pt>
                <c:pt idx="17">
                  <c:v>37</c:v>
                </c:pt>
                <c:pt idx="18">
                  <c:v>39.5</c:v>
                </c:pt>
                <c:pt idx="19">
                  <c:v>42</c:v>
                </c:pt>
                <c:pt idx="20">
                  <c:v>36</c:v>
                </c:pt>
                <c:pt idx="21">
                  <c:v>36</c:v>
                </c:pt>
                <c:pt idx="22">
                  <c:v>36</c:v>
                </c:pt>
                <c:pt idx="23">
                  <c:v>36.5</c:v>
                </c:pt>
                <c:pt idx="24">
                  <c:v>37</c:v>
                </c:pt>
                <c:pt idx="25">
                  <c:v>35</c:v>
                </c:pt>
                <c:pt idx="26">
                  <c:v>36</c:v>
                </c:pt>
                <c:pt idx="27">
                  <c:v>35</c:v>
                </c:pt>
                <c:pt idx="28">
                  <c:v>33</c:v>
                </c:pt>
                <c:pt idx="29">
                  <c:v>30</c:v>
                </c:pt>
                <c:pt idx="30">
                  <c:v>32</c:v>
                </c:pt>
                <c:pt idx="31">
                  <c:v>32</c:v>
                </c:pt>
                <c:pt idx="32">
                  <c:v>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3FA-41BB-9502-05B4A0E806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838901840"/>
        <c:axId val="-1893184016"/>
      </c:lineChart>
      <c:dateAx>
        <c:axId val="-1838901840"/>
        <c:scaling>
          <c:orientation val="minMax"/>
        </c:scaling>
        <c:delete val="0"/>
        <c:axPos val="b"/>
        <c:numFmt formatCode="mmm\-yy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893184016"/>
        <c:crosses val="autoZero"/>
        <c:auto val="1"/>
        <c:lblOffset val="100"/>
        <c:baseTimeUnit val="months"/>
      </c:dateAx>
      <c:valAx>
        <c:axId val="-18931840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 dirty="0" smtClean="0"/>
                  <a:t>Average Days</a:t>
                </a:r>
                <a:endParaRPr lang="en-US" b="1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8389018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chemeClr val="tx1"/>
      </a:solidFill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dirty="0" err="1" smtClean="0"/>
              <a:t>Shewhart</a:t>
            </a:r>
            <a:r>
              <a:rPr lang="en-US" sz="1400" b="1" dirty="0" smtClean="0"/>
              <a:t> Chart:</a:t>
            </a:r>
            <a:r>
              <a:rPr lang="en-US" sz="1400" b="1" baseline="0" dirty="0" smtClean="0"/>
              <a:t> </a:t>
            </a:r>
            <a:r>
              <a:rPr lang="en-US" sz="1400" b="1" dirty="0" smtClean="0"/>
              <a:t>Waiting</a:t>
            </a:r>
            <a:r>
              <a:rPr lang="en-US" sz="1400" b="1" baseline="0" dirty="0" smtClean="0"/>
              <a:t> Time for Clinic Visit</a:t>
            </a:r>
            <a:endParaRPr lang="en-US" sz="1400" b="1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Distribution of Wait Times</c:v>
                </c:pt>
              </c:strCache>
            </c:strRef>
          </c:tx>
          <c:spPr>
            <a:ln w="28575" cap="rnd">
              <a:solidFill>
                <a:prstClr val="black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prstClr val="black"/>
              </a:solidFill>
              <a:ln w="9525">
                <a:solidFill>
                  <a:prstClr val="black"/>
                </a:solidFill>
              </a:ln>
              <a:effectLst/>
            </c:spPr>
          </c:marker>
          <c:cat>
            <c:numRef>
              <c:f>Sheet1!$A$2:$A$38</c:f>
              <c:numCache>
                <c:formatCode>mmm\-yy</c:formatCode>
                <c:ptCount val="37"/>
                <c:pt idx="0">
                  <c:v>36586</c:v>
                </c:pt>
                <c:pt idx="1">
                  <c:v>36617</c:v>
                </c:pt>
                <c:pt idx="2">
                  <c:v>36647</c:v>
                </c:pt>
                <c:pt idx="3">
                  <c:v>36678</c:v>
                </c:pt>
                <c:pt idx="4">
                  <c:v>36708</c:v>
                </c:pt>
                <c:pt idx="5">
                  <c:v>36739</c:v>
                </c:pt>
                <c:pt idx="6">
                  <c:v>36770</c:v>
                </c:pt>
                <c:pt idx="7">
                  <c:v>36800</c:v>
                </c:pt>
                <c:pt idx="8">
                  <c:v>36831</c:v>
                </c:pt>
                <c:pt idx="9">
                  <c:v>36861</c:v>
                </c:pt>
                <c:pt idx="10">
                  <c:v>36892</c:v>
                </c:pt>
                <c:pt idx="11">
                  <c:v>36923</c:v>
                </c:pt>
                <c:pt idx="12">
                  <c:v>36951</c:v>
                </c:pt>
                <c:pt idx="13">
                  <c:v>36982</c:v>
                </c:pt>
                <c:pt idx="14">
                  <c:v>37012</c:v>
                </c:pt>
                <c:pt idx="15">
                  <c:v>37043</c:v>
                </c:pt>
                <c:pt idx="16">
                  <c:v>37073</c:v>
                </c:pt>
                <c:pt idx="17">
                  <c:v>37104</c:v>
                </c:pt>
                <c:pt idx="18">
                  <c:v>37135</c:v>
                </c:pt>
                <c:pt idx="19">
                  <c:v>37165</c:v>
                </c:pt>
                <c:pt idx="20">
                  <c:v>37196</c:v>
                </c:pt>
                <c:pt idx="21">
                  <c:v>37226</c:v>
                </c:pt>
                <c:pt idx="22">
                  <c:v>37257</c:v>
                </c:pt>
                <c:pt idx="23">
                  <c:v>37288</c:v>
                </c:pt>
                <c:pt idx="24">
                  <c:v>37316</c:v>
                </c:pt>
                <c:pt idx="25">
                  <c:v>37347</c:v>
                </c:pt>
                <c:pt idx="26">
                  <c:v>37377</c:v>
                </c:pt>
                <c:pt idx="27">
                  <c:v>37408</c:v>
                </c:pt>
                <c:pt idx="28">
                  <c:v>37438</c:v>
                </c:pt>
                <c:pt idx="29">
                  <c:v>37469</c:v>
                </c:pt>
                <c:pt idx="30">
                  <c:v>37500</c:v>
                </c:pt>
                <c:pt idx="31">
                  <c:v>37530</c:v>
                </c:pt>
                <c:pt idx="32">
                  <c:v>37561</c:v>
                </c:pt>
                <c:pt idx="33">
                  <c:v>37591</c:v>
                </c:pt>
                <c:pt idx="34">
                  <c:v>37622</c:v>
                </c:pt>
                <c:pt idx="35">
                  <c:v>37653</c:v>
                </c:pt>
                <c:pt idx="36">
                  <c:v>37681</c:v>
                </c:pt>
              </c:numCache>
            </c:numRef>
          </c:cat>
          <c:val>
            <c:numRef>
              <c:f>Sheet1!$B$2:$B$38</c:f>
              <c:numCache>
                <c:formatCode>General</c:formatCode>
                <c:ptCount val="37"/>
                <c:pt idx="0">
                  <c:v>45</c:v>
                </c:pt>
                <c:pt idx="1">
                  <c:v>47.5</c:v>
                </c:pt>
                <c:pt idx="2">
                  <c:v>45.5</c:v>
                </c:pt>
                <c:pt idx="3">
                  <c:v>42.5</c:v>
                </c:pt>
                <c:pt idx="4">
                  <c:v>45</c:v>
                </c:pt>
                <c:pt idx="5">
                  <c:v>41.5</c:v>
                </c:pt>
                <c:pt idx="6">
                  <c:v>44</c:v>
                </c:pt>
                <c:pt idx="7">
                  <c:v>44.5</c:v>
                </c:pt>
                <c:pt idx="8">
                  <c:v>46</c:v>
                </c:pt>
                <c:pt idx="9">
                  <c:v>42</c:v>
                </c:pt>
                <c:pt idx="10">
                  <c:v>40.5</c:v>
                </c:pt>
                <c:pt idx="11">
                  <c:v>39</c:v>
                </c:pt>
                <c:pt idx="12">
                  <c:v>38.5</c:v>
                </c:pt>
                <c:pt idx="13">
                  <c:v>39.5</c:v>
                </c:pt>
                <c:pt idx="14">
                  <c:v>37</c:v>
                </c:pt>
                <c:pt idx="15">
                  <c:v>37.5</c:v>
                </c:pt>
                <c:pt idx="16">
                  <c:v>35</c:v>
                </c:pt>
                <c:pt idx="17">
                  <c:v>37</c:v>
                </c:pt>
                <c:pt idx="18">
                  <c:v>39.5</c:v>
                </c:pt>
                <c:pt idx="19">
                  <c:v>42</c:v>
                </c:pt>
                <c:pt idx="20">
                  <c:v>36</c:v>
                </c:pt>
                <c:pt idx="21">
                  <c:v>36</c:v>
                </c:pt>
                <c:pt idx="22">
                  <c:v>36</c:v>
                </c:pt>
                <c:pt idx="23">
                  <c:v>36.5</c:v>
                </c:pt>
                <c:pt idx="24">
                  <c:v>37</c:v>
                </c:pt>
                <c:pt idx="25">
                  <c:v>35</c:v>
                </c:pt>
                <c:pt idx="26">
                  <c:v>36</c:v>
                </c:pt>
                <c:pt idx="27">
                  <c:v>35</c:v>
                </c:pt>
                <c:pt idx="28">
                  <c:v>33</c:v>
                </c:pt>
                <c:pt idx="29">
                  <c:v>30</c:v>
                </c:pt>
                <c:pt idx="30">
                  <c:v>32</c:v>
                </c:pt>
                <c:pt idx="31">
                  <c:v>32</c:v>
                </c:pt>
                <c:pt idx="32">
                  <c:v>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80C-447A-A7DD-7CBC7B5700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883228688"/>
        <c:axId val="-1851928544"/>
      </c:lineChart>
      <c:dateAx>
        <c:axId val="-1883228688"/>
        <c:scaling>
          <c:orientation val="minMax"/>
        </c:scaling>
        <c:delete val="0"/>
        <c:axPos val="b"/>
        <c:numFmt formatCode="mmm\-yy" sourceLinked="1"/>
        <c:majorTickMark val="out"/>
        <c:minorTickMark val="out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851928544"/>
        <c:crosses val="autoZero"/>
        <c:auto val="1"/>
        <c:lblOffset val="100"/>
        <c:baseTimeUnit val="months"/>
      </c:dateAx>
      <c:valAx>
        <c:axId val="-1851928544"/>
        <c:scaling>
          <c:orientation val="minMax"/>
          <c:max val="60"/>
          <c:min val="2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 dirty="0" smtClean="0"/>
                  <a:t>Average Days</a:t>
                </a:r>
                <a:endParaRPr lang="en-US" b="1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883228688"/>
        <c:crosses val="autoZero"/>
        <c:crossBetween val="between"/>
        <c:majorUnit val="5"/>
        <c:minorUnit val="5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chemeClr val="tx1"/>
      </a:solidFill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'PRE-'!$B$1</c:f>
              <c:strCache>
                <c:ptCount val="1"/>
                <c:pt idx="0">
                  <c:v>GDMT - Fill Rate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'PRE-'!$A$2:$A$8</c:f>
              <c:numCache>
                <c:formatCode>[$-409]mmm\-yy;@</c:formatCode>
                <c:ptCount val="7"/>
                <c:pt idx="0">
                  <c:v>42736</c:v>
                </c:pt>
                <c:pt idx="1">
                  <c:v>42811</c:v>
                </c:pt>
                <c:pt idx="2">
                  <c:v>42856</c:v>
                </c:pt>
                <c:pt idx="3">
                  <c:v>42917</c:v>
                </c:pt>
                <c:pt idx="4">
                  <c:v>42979</c:v>
                </c:pt>
                <c:pt idx="5">
                  <c:v>43040</c:v>
                </c:pt>
              </c:numCache>
            </c:numRef>
          </c:cat>
          <c:val>
            <c:numRef>
              <c:f>'PRE-'!$B$2:$B$8</c:f>
              <c:numCache>
                <c:formatCode>General</c:formatCode>
                <c:ptCount val="7"/>
                <c:pt idx="0">
                  <c:v>30</c:v>
                </c:pt>
                <c:pt idx="1">
                  <c:v>36</c:v>
                </c:pt>
                <c:pt idx="2">
                  <c:v>24</c:v>
                </c:pt>
                <c:pt idx="3">
                  <c:v>20</c:v>
                </c:pt>
                <c:pt idx="4">
                  <c:v>32</c:v>
                </c:pt>
                <c:pt idx="5">
                  <c:v>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C0D-4511-98B9-871113A1A307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-1761782848"/>
        <c:axId val="-1761785536"/>
      </c:lineChart>
      <c:dateAx>
        <c:axId val="-1761782848"/>
        <c:scaling>
          <c:orientation val="minMax"/>
        </c:scaling>
        <c:delete val="0"/>
        <c:axPos val="b"/>
        <c:numFmt formatCode="[$-409]mmm\-yy;@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761785536"/>
        <c:crosses val="autoZero"/>
        <c:auto val="1"/>
        <c:lblOffset val="100"/>
        <c:baseTimeUnit val="months"/>
      </c:dateAx>
      <c:valAx>
        <c:axId val="-1761785536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7617828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POST!$B$1</c:f>
              <c:strCache>
                <c:ptCount val="1"/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POST!$A$2:$A$7</c:f>
              <c:numCache>
                <c:formatCode>[$-409]mmm\-yy;@</c:formatCode>
                <c:ptCount val="6"/>
                <c:pt idx="0">
                  <c:v>43101</c:v>
                </c:pt>
                <c:pt idx="1">
                  <c:v>43160</c:v>
                </c:pt>
                <c:pt idx="2">
                  <c:v>43221</c:v>
                </c:pt>
                <c:pt idx="3">
                  <c:v>43282</c:v>
                </c:pt>
                <c:pt idx="4">
                  <c:v>43344</c:v>
                </c:pt>
                <c:pt idx="5">
                  <c:v>43405</c:v>
                </c:pt>
              </c:numCache>
            </c:numRef>
          </c:cat>
          <c:val>
            <c:numRef>
              <c:f>POST!$B$2:$B$7</c:f>
              <c:numCache>
                <c:formatCode>General</c:formatCode>
                <c:ptCount val="6"/>
                <c:pt idx="0">
                  <c:v>68</c:v>
                </c:pt>
                <c:pt idx="1">
                  <c:v>78</c:v>
                </c:pt>
                <c:pt idx="2">
                  <c:v>88</c:v>
                </c:pt>
                <c:pt idx="3">
                  <c:v>90</c:v>
                </c:pt>
                <c:pt idx="4">
                  <c:v>86</c:v>
                </c:pt>
                <c:pt idx="5">
                  <c:v>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343-4F7C-B05A-2B883CDD3429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-1847185696"/>
        <c:axId val="-1894416304"/>
      </c:lineChart>
      <c:dateAx>
        <c:axId val="-1847185696"/>
        <c:scaling>
          <c:orientation val="minMax"/>
        </c:scaling>
        <c:delete val="0"/>
        <c:axPos val="b"/>
        <c:numFmt formatCode="[$-409]mmm\-yy;@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894416304"/>
        <c:crosses val="autoZero"/>
        <c:auto val="1"/>
        <c:lblOffset val="100"/>
        <c:baseTimeUnit val="months"/>
      </c:dateAx>
      <c:valAx>
        <c:axId val="-1894416304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8471856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  <c:userShapes r:id="rId5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dirty="0" smtClean="0"/>
              <a:t>Run Chart: Waiting</a:t>
            </a:r>
            <a:r>
              <a:rPr lang="en-US" sz="1400" b="1" baseline="0" dirty="0" smtClean="0"/>
              <a:t> Time for Clinic Visit</a:t>
            </a:r>
            <a:endParaRPr lang="en-US" sz="1400" b="1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Distribution of Wait Times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Sheet1!$A$2:$A$38</c:f>
              <c:numCache>
                <c:formatCode>mmm\-yy</c:formatCode>
                <c:ptCount val="37"/>
                <c:pt idx="0">
                  <c:v>36586</c:v>
                </c:pt>
                <c:pt idx="1">
                  <c:v>36617</c:v>
                </c:pt>
                <c:pt idx="2">
                  <c:v>36647</c:v>
                </c:pt>
                <c:pt idx="3">
                  <c:v>36678</c:v>
                </c:pt>
                <c:pt idx="4">
                  <c:v>36708</c:v>
                </c:pt>
                <c:pt idx="5">
                  <c:v>36739</c:v>
                </c:pt>
                <c:pt idx="6">
                  <c:v>36770</c:v>
                </c:pt>
                <c:pt idx="7">
                  <c:v>36800</c:v>
                </c:pt>
                <c:pt idx="8">
                  <c:v>36831</c:v>
                </c:pt>
                <c:pt idx="9">
                  <c:v>36861</c:v>
                </c:pt>
                <c:pt idx="10">
                  <c:v>36892</c:v>
                </c:pt>
                <c:pt idx="11">
                  <c:v>36923</c:v>
                </c:pt>
                <c:pt idx="12">
                  <c:v>36951</c:v>
                </c:pt>
                <c:pt idx="13">
                  <c:v>36982</c:v>
                </c:pt>
                <c:pt idx="14">
                  <c:v>37012</c:v>
                </c:pt>
                <c:pt idx="15">
                  <c:v>37043</c:v>
                </c:pt>
                <c:pt idx="16">
                  <c:v>37073</c:v>
                </c:pt>
                <c:pt idx="17">
                  <c:v>37104</c:v>
                </c:pt>
                <c:pt idx="18">
                  <c:v>37135</c:v>
                </c:pt>
                <c:pt idx="19">
                  <c:v>37165</c:v>
                </c:pt>
                <c:pt idx="20">
                  <c:v>37196</c:v>
                </c:pt>
                <c:pt idx="21">
                  <c:v>37226</c:v>
                </c:pt>
                <c:pt idx="22">
                  <c:v>37257</c:v>
                </c:pt>
                <c:pt idx="23">
                  <c:v>37288</c:v>
                </c:pt>
                <c:pt idx="24">
                  <c:v>37316</c:v>
                </c:pt>
                <c:pt idx="25">
                  <c:v>37347</c:v>
                </c:pt>
                <c:pt idx="26">
                  <c:v>37377</c:v>
                </c:pt>
                <c:pt idx="27">
                  <c:v>37408</c:v>
                </c:pt>
                <c:pt idx="28">
                  <c:v>37438</c:v>
                </c:pt>
                <c:pt idx="29">
                  <c:v>37469</c:v>
                </c:pt>
                <c:pt idx="30">
                  <c:v>37500</c:v>
                </c:pt>
                <c:pt idx="31">
                  <c:v>37530</c:v>
                </c:pt>
                <c:pt idx="32">
                  <c:v>37561</c:v>
                </c:pt>
                <c:pt idx="33">
                  <c:v>37591</c:v>
                </c:pt>
                <c:pt idx="34">
                  <c:v>37622</c:v>
                </c:pt>
                <c:pt idx="35">
                  <c:v>37653</c:v>
                </c:pt>
                <c:pt idx="36">
                  <c:v>37681</c:v>
                </c:pt>
              </c:numCache>
            </c:numRef>
          </c:cat>
          <c:val>
            <c:numRef>
              <c:f>Sheet1!$B$2:$B$38</c:f>
              <c:numCache>
                <c:formatCode>General</c:formatCode>
                <c:ptCount val="37"/>
                <c:pt idx="0">
                  <c:v>45</c:v>
                </c:pt>
                <c:pt idx="1">
                  <c:v>47.5</c:v>
                </c:pt>
                <c:pt idx="2">
                  <c:v>45.5</c:v>
                </c:pt>
                <c:pt idx="3">
                  <c:v>42.5</c:v>
                </c:pt>
                <c:pt idx="4">
                  <c:v>45</c:v>
                </c:pt>
                <c:pt idx="5">
                  <c:v>41.5</c:v>
                </c:pt>
                <c:pt idx="6">
                  <c:v>44</c:v>
                </c:pt>
                <c:pt idx="7">
                  <c:v>44.5</c:v>
                </c:pt>
                <c:pt idx="8">
                  <c:v>46</c:v>
                </c:pt>
                <c:pt idx="9">
                  <c:v>42</c:v>
                </c:pt>
                <c:pt idx="10">
                  <c:v>40.5</c:v>
                </c:pt>
                <c:pt idx="11">
                  <c:v>39</c:v>
                </c:pt>
                <c:pt idx="12">
                  <c:v>38.5</c:v>
                </c:pt>
                <c:pt idx="13">
                  <c:v>39.5</c:v>
                </c:pt>
                <c:pt idx="14">
                  <c:v>37</c:v>
                </c:pt>
                <c:pt idx="15">
                  <c:v>37.5</c:v>
                </c:pt>
                <c:pt idx="16">
                  <c:v>35</c:v>
                </c:pt>
                <c:pt idx="17">
                  <c:v>37</c:v>
                </c:pt>
                <c:pt idx="18">
                  <c:v>39.5</c:v>
                </c:pt>
                <c:pt idx="19">
                  <c:v>42</c:v>
                </c:pt>
                <c:pt idx="20">
                  <c:v>36</c:v>
                </c:pt>
                <c:pt idx="21">
                  <c:v>36</c:v>
                </c:pt>
                <c:pt idx="22">
                  <c:v>36</c:v>
                </c:pt>
                <c:pt idx="23">
                  <c:v>36.5</c:v>
                </c:pt>
                <c:pt idx="24">
                  <c:v>37</c:v>
                </c:pt>
                <c:pt idx="25">
                  <c:v>35</c:v>
                </c:pt>
                <c:pt idx="26">
                  <c:v>36</c:v>
                </c:pt>
                <c:pt idx="27">
                  <c:v>35</c:v>
                </c:pt>
                <c:pt idx="28">
                  <c:v>33</c:v>
                </c:pt>
                <c:pt idx="29">
                  <c:v>30</c:v>
                </c:pt>
                <c:pt idx="30">
                  <c:v>32</c:v>
                </c:pt>
                <c:pt idx="31">
                  <c:v>32</c:v>
                </c:pt>
                <c:pt idx="32">
                  <c:v>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529-4F03-8540-000241DCBC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799175024"/>
        <c:axId val="-1898014896"/>
      </c:lineChart>
      <c:dateAx>
        <c:axId val="-1799175024"/>
        <c:scaling>
          <c:orientation val="minMax"/>
        </c:scaling>
        <c:delete val="0"/>
        <c:axPos val="b"/>
        <c:numFmt formatCode="mmm\-yy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898014896"/>
        <c:crosses val="autoZero"/>
        <c:auto val="1"/>
        <c:lblOffset val="100"/>
        <c:baseTimeUnit val="months"/>
      </c:dateAx>
      <c:valAx>
        <c:axId val="-18980148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 dirty="0" smtClean="0"/>
                  <a:t>Average Days</a:t>
                </a:r>
                <a:endParaRPr lang="en-US" b="1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799175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chemeClr val="tx1"/>
      </a:solidFill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dirty="0" err="1" smtClean="0"/>
              <a:t>Shewhart</a:t>
            </a:r>
            <a:r>
              <a:rPr lang="en-US" sz="1400" b="1" dirty="0" smtClean="0"/>
              <a:t> Chart:</a:t>
            </a:r>
            <a:r>
              <a:rPr lang="en-US" sz="1400" b="1" baseline="0" dirty="0" smtClean="0"/>
              <a:t> </a:t>
            </a:r>
            <a:r>
              <a:rPr lang="en-US" sz="1400" b="1" dirty="0" smtClean="0"/>
              <a:t>Waiting</a:t>
            </a:r>
            <a:r>
              <a:rPr lang="en-US" sz="1400" b="1" baseline="0" dirty="0" smtClean="0"/>
              <a:t> Time for Clinic Visit</a:t>
            </a:r>
            <a:endParaRPr lang="en-US" sz="1400" b="1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Distribution of Wait Times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Sheet1!$A$2:$A$38</c:f>
              <c:numCache>
                <c:formatCode>mmm\-yy</c:formatCode>
                <c:ptCount val="37"/>
                <c:pt idx="0">
                  <c:v>36586</c:v>
                </c:pt>
                <c:pt idx="1">
                  <c:v>36617</c:v>
                </c:pt>
                <c:pt idx="2">
                  <c:v>36647</c:v>
                </c:pt>
                <c:pt idx="3">
                  <c:v>36678</c:v>
                </c:pt>
                <c:pt idx="4">
                  <c:v>36708</c:v>
                </c:pt>
                <c:pt idx="5">
                  <c:v>36739</c:v>
                </c:pt>
                <c:pt idx="6">
                  <c:v>36770</c:v>
                </c:pt>
                <c:pt idx="7">
                  <c:v>36800</c:v>
                </c:pt>
                <c:pt idx="8">
                  <c:v>36831</c:v>
                </c:pt>
                <c:pt idx="9">
                  <c:v>36861</c:v>
                </c:pt>
                <c:pt idx="10">
                  <c:v>36892</c:v>
                </c:pt>
                <c:pt idx="11">
                  <c:v>36923</c:v>
                </c:pt>
                <c:pt idx="12">
                  <c:v>36951</c:v>
                </c:pt>
                <c:pt idx="13">
                  <c:v>36982</c:v>
                </c:pt>
                <c:pt idx="14">
                  <c:v>37012</c:v>
                </c:pt>
                <c:pt idx="15">
                  <c:v>37043</c:v>
                </c:pt>
                <c:pt idx="16">
                  <c:v>37073</c:v>
                </c:pt>
                <c:pt idx="17">
                  <c:v>37104</c:v>
                </c:pt>
                <c:pt idx="18">
                  <c:v>37135</c:v>
                </c:pt>
                <c:pt idx="19">
                  <c:v>37165</c:v>
                </c:pt>
                <c:pt idx="20">
                  <c:v>37196</c:v>
                </c:pt>
                <c:pt idx="21">
                  <c:v>37226</c:v>
                </c:pt>
                <c:pt idx="22">
                  <c:v>37257</c:v>
                </c:pt>
                <c:pt idx="23">
                  <c:v>37288</c:v>
                </c:pt>
                <c:pt idx="24">
                  <c:v>37316</c:v>
                </c:pt>
                <c:pt idx="25">
                  <c:v>37347</c:v>
                </c:pt>
                <c:pt idx="26">
                  <c:v>37377</c:v>
                </c:pt>
                <c:pt idx="27">
                  <c:v>37408</c:v>
                </c:pt>
                <c:pt idx="28">
                  <c:v>37438</c:v>
                </c:pt>
                <c:pt idx="29">
                  <c:v>37469</c:v>
                </c:pt>
                <c:pt idx="30">
                  <c:v>37500</c:v>
                </c:pt>
                <c:pt idx="31">
                  <c:v>37530</c:v>
                </c:pt>
                <c:pt idx="32">
                  <c:v>37561</c:v>
                </c:pt>
                <c:pt idx="33">
                  <c:v>37591</c:v>
                </c:pt>
                <c:pt idx="34">
                  <c:v>37622</c:v>
                </c:pt>
                <c:pt idx="35">
                  <c:v>37653</c:v>
                </c:pt>
                <c:pt idx="36">
                  <c:v>37681</c:v>
                </c:pt>
              </c:numCache>
            </c:numRef>
          </c:cat>
          <c:val>
            <c:numRef>
              <c:f>Sheet1!$B$2:$B$38</c:f>
              <c:numCache>
                <c:formatCode>General</c:formatCode>
                <c:ptCount val="37"/>
                <c:pt idx="0">
                  <c:v>45</c:v>
                </c:pt>
                <c:pt idx="1">
                  <c:v>47.5</c:v>
                </c:pt>
                <c:pt idx="2">
                  <c:v>45.5</c:v>
                </c:pt>
                <c:pt idx="3">
                  <c:v>42.5</c:v>
                </c:pt>
                <c:pt idx="4">
                  <c:v>45</c:v>
                </c:pt>
                <c:pt idx="5">
                  <c:v>41.5</c:v>
                </c:pt>
                <c:pt idx="6">
                  <c:v>44</c:v>
                </c:pt>
                <c:pt idx="7">
                  <c:v>44.5</c:v>
                </c:pt>
                <c:pt idx="8">
                  <c:v>46</c:v>
                </c:pt>
                <c:pt idx="9">
                  <c:v>42</c:v>
                </c:pt>
                <c:pt idx="10">
                  <c:v>40.5</c:v>
                </c:pt>
                <c:pt idx="11">
                  <c:v>39</c:v>
                </c:pt>
                <c:pt idx="12">
                  <c:v>38.5</c:v>
                </c:pt>
                <c:pt idx="13">
                  <c:v>39.5</c:v>
                </c:pt>
                <c:pt idx="14">
                  <c:v>37</c:v>
                </c:pt>
                <c:pt idx="15">
                  <c:v>37.5</c:v>
                </c:pt>
                <c:pt idx="16">
                  <c:v>35</c:v>
                </c:pt>
                <c:pt idx="17">
                  <c:v>37</c:v>
                </c:pt>
                <c:pt idx="18">
                  <c:v>39.5</c:v>
                </c:pt>
                <c:pt idx="19">
                  <c:v>42</c:v>
                </c:pt>
                <c:pt idx="20">
                  <c:v>36</c:v>
                </c:pt>
                <c:pt idx="21">
                  <c:v>36</c:v>
                </c:pt>
                <c:pt idx="22">
                  <c:v>36</c:v>
                </c:pt>
                <c:pt idx="23">
                  <c:v>36.5</c:v>
                </c:pt>
                <c:pt idx="24">
                  <c:v>37</c:v>
                </c:pt>
                <c:pt idx="25">
                  <c:v>35</c:v>
                </c:pt>
                <c:pt idx="26">
                  <c:v>36</c:v>
                </c:pt>
                <c:pt idx="27">
                  <c:v>35</c:v>
                </c:pt>
                <c:pt idx="28">
                  <c:v>33</c:v>
                </c:pt>
                <c:pt idx="29">
                  <c:v>30</c:v>
                </c:pt>
                <c:pt idx="30">
                  <c:v>32</c:v>
                </c:pt>
                <c:pt idx="31">
                  <c:v>32</c:v>
                </c:pt>
                <c:pt idx="32">
                  <c:v>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C46-4DD7-B053-030CBDF0BA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898023280"/>
        <c:axId val="-1799282000"/>
      </c:lineChart>
      <c:dateAx>
        <c:axId val="-1898023280"/>
        <c:scaling>
          <c:orientation val="minMax"/>
        </c:scaling>
        <c:delete val="0"/>
        <c:axPos val="b"/>
        <c:numFmt formatCode="mmm\-yy" sourceLinked="1"/>
        <c:majorTickMark val="out"/>
        <c:minorTickMark val="out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799282000"/>
        <c:crosses val="autoZero"/>
        <c:auto val="1"/>
        <c:lblOffset val="100"/>
        <c:baseTimeUnit val="months"/>
      </c:dateAx>
      <c:valAx>
        <c:axId val="-1799282000"/>
        <c:scaling>
          <c:orientation val="minMax"/>
          <c:max val="60"/>
          <c:min val="2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 dirty="0" smtClean="0"/>
                  <a:t>Average Days</a:t>
                </a:r>
                <a:endParaRPr lang="en-US" b="1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898023280"/>
        <c:crosses val="autoZero"/>
        <c:crossBetween val="between"/>
        <c:majorUnit val="5"/>
        <c:minorUnit val="5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chemeClr val="tx1"/>
      </a:solidFill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dirty="0" smtClean="0"/>
              <a:t>Waiting</a:t>
            </a:r>
            <a:r>
              <a:rPr lang="en-US" sz="1400" b="1" baseline="0" dirty="0" smtClean="0"/>
              <a:t> Time by Clinic Site</a:t>
            </a:r>
            <a:endParaRPr lang="en-US" sz="1400" b="1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Distribution of Wait Times</c:v>
                </c:pt>
              </c:strCache>
            </c:strRef>
          </c:tx>
          <c:spPr>
            <a:ln w="9525" cap="rnd">
              <a:solidFill>
                <a:schemeClr val="accent1"/>
              </a:solidFill>
              <a:round/>
            </a:ln>
            <a:effectLst/>
          </c:spPr>
          <c:marker>
            <c:symbol val="triangle"/>
            <c:size val="8"/>
            <c:spPr>
              <a:noFill/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Sheet1!$A$2:$A$38</c:f>
              <c:numCache>
                <c:formatCode>mmm\-yy</c:formatCode>
                <c:ptCount val="37"/>
                <c:pt idx="0">
                  <c:v>36586</c:v>
                </c:pt>
                <c:pt idx="1">
                  <c:v>36617</c:v>
                </c:pt>
                <c:pt idx="2">
                  <c:v>36647</c:v>
                </c:pt>
                <c:pt idx="3">
                  <c:v>36678</c:v>
                </c:pt>
                <c:pt idx="4">
                  <c:v>36708</c:v>
                </c:pt>
                <c:pt idx="5">
                  <c:v>36739</c:v>
                </c:pt>
                <c:pt idx="6">
                  <c:v>36770</c:v>
                </c:pt>
                <c:pt idx="7">
                  <c:v>36800</c:v>
                </c:pt>
                <c:pt idx="8">
                  <c:v>36831</c:v>
                </c:pt>
                <c:pt idx="9">
                  <c:v>36861</c:v>
                </c:pt>
                <c:pt idx="10">
                  <c:v>36892</c:v>
                </c:pt>
                <c:pt idx="11">
                  <c:v>36923</c:v>
                </c:pt>
                <c:pt idx="12">
                  <c:v>36951</c:v>
                </c:pt>
                <c:pt idx="13">
                  <c:v>36982</c:v>
                </c:pt>
                <c:pt idx="14">
                  <c:v>37012</c:v>
                </c:pt>
                <c:pt idx="15">
                  <c:v>37043</c:v>
                </c:pt>
                <c:pt idx="16">
                  <c:v>37073</c:v>
                </c:pt>
                <c:pt idx="17">
                  <c:v>37104</c:v>
                </c:pt>
                <c:pt idx="18">
                  <c:v>37135</c:v>
                </c:pt>
                <c:pt idx="19">
                  <c:v>37165</c:v>
                </c:pt>
                <c:pt idx="20">
                  <c:v>37196</c:v>
                </c:pt>
                <c:pt idx="21">
                  <c:v>37226</c:v>
                </c:pt>
                <c:pt idx="22">
                  <c:v>37257</c:v>
                </c:pt>
                <c:pt idx="23">
                  <c:v>37288</c:v>
                </c:pt>
                <c:pt idx="24">
                  <c:v>37316</c:v>
                </c:pt>
                <c:pt idx="25">
                  <c:v>37347</c:v>
                </c:pt>
                <c:pt idx="26">
                  <c:v>37377</c:v>
                </c:pt>
                <c:pt idx="27">
                  <c:v>37408</c:v>
                </c:pt>
                <c:pt idx="28">
                  <c:v>37438</c:v>
                </c:pt>
                <c:pt idx="29">
                  <c:v>37469</c:v>
                </c:pt>
                <c:pt idx="30">
                  <c:v>37500</c:v>
                </c:pt>
                <c:pt idx="31">
                  <c:v>37530</c:v>
                </c:pt>
                <c:pt idx="32">
                  <c:v>37561</c:v>
                </c:pt>
                <c:pt idx="33">
                  <c:v>37591</c:v>
                </c:pt>
                <c:pt idx="34">
                  <c:v>37622</c:v>
                </c:pt>
                <c:pt idx="35">
                  <c:v>37653</c:v>
                </c:pt>
                <c:pt idx="36">
                  <c:v>37681</c:v>
                </c:pt>
              </c:numCache>
            </c:numRef>
          </c:cat>
          <c:val>
            <c:numRef>
              <c:f>Sheet1!$B$2:$B$38</c:f>
              <c:numCache>
                <c:formatCode>General</c:formatCode>
                <c:ptCount val="37"/>
                <c:pt idx="0">
                  <c:v>45</c:v>
                </c:pt>
                <c:pt idx="1">
                  <c:v>47.5</c:v>
                </c:pt>
                <c:pt idx="2">
                  <c:v>45.5</c:v>
                </c:pt>
                <c:pt idx="3">
                  <c:v>42.5</c:v>
                </c:pt>
                <c:pt idx="4">
                  <c:v>45</c:v>
                </c:pt>
                <c:pt idx="5">
                  <c:v>41.5</c:v>
                </c:pt>
                <c:pt idx="6">
                  <c:v>44</c:v>
                </c:pt>
                <c:pt idx="7">
                  <c:v>44.5</c:v>
                </c:pt>
                <c:pt idx="8">
                  <c:v>46</c:v>
                </c:pt>
                <c:pt idx="9">
                  <c:v>42</c:v>
                </c:pt>
                <c:pt idx="10">
                  <c:v>40.5</c:v>
                </c:pt>
                <c:pt idx="11">
                  <c:v>39</c:v>
                </c:pt>
                <c:pt idx="12">
                  <c:v>38.5</c:v>
                </c:pt>
                <c:pt idx="13">
                  <c:v>39.5</c:v>
                </c:pt>
                <c:pt idx="14">
                  <c:v>37</c:v>
                </c:pt>
                <c:pt idx="15">
                  <c:v>37.5</c:v>
                </c:pt>
                <c:pt idx="16">
                  <c:v>35</c:v>
                </c:pt>
                <c:pt idx="17">
                  <c:v>37</c:v>
                </c:pt>
                <c:pt idx="18">
                  <c:v>39.5</c:v>
                </c:pt>
                <c:pt idx="19">
                  <c:v>42</c:v>
                </c:pt>
                <c:pt idx="20">
                  <c:v>36</c:v>
                </c:pt>
                <c:pt idx="21">
                  <c:v>36</c:v>
                </c:pt>
                <c:pt idx="22">
                  <c:v>36</c:v>
                </c:pt>
                <c:pt idx="23">
                  <c:v>36.5</c:v>
                </c:pt>
                <c:pt idx="24">
                  <c:v>37</c:v>
                </c:pt>
                <c:pt idx="25">
                  <c:v>35</c:v>
                </c:pt>
                <c:pt idx="26">
                  <c:v>36</c:v>
                </c:pt>
                <c:pt idx="27">
                  <c:v>35</c:v>
                </c:pt>
                <c:pt idx="28">
                  <c:v>33</c:v>
                </c:pt>
                <c:pt idx="29">
                  <c:v>30</c:v>
                </c:pt>
                <c:pt idx="30">
                  <c:v>32</c:v>
                </c:pt>
                <c:pt idx="31">
                  <c:v>32</c:v>
                </c:pt>
                <c:pt idx="32">
                  <c:v>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CB7-4D84-AE87-73D51844262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ln w="9525" cap="rnd">
              <a:solidFill>
                <a:schemeClr val="accent2"/>
              </a:solidFill>
              <a:round/>
            </a:ln>
            <a:effectLst/>
          </c:spPr>
          <c:marker>
            <c:symbol val="square"/>
            <c:size val="7"/>
            <c:spPr>
              <a:solidFill>
                <a:schemeClr val="bg1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Sheet1!$A$2:$A$38</c:f>
              <c:numCache>
                <c:formatCode>mmm\-yy</c:formatCode>
                <c:ptCount val="37"/>
                <c:pt idx="0">
                  <c:v>36586</c:v>
                </c:pt>
                <c:pt idx="1">
                  <c:v>36617</c:v>
                </c:pt>
                <c:pt idx="2">
                  <c:v>36647</c:v>
                </c:pt>
                <c:pt idx="3">
                  <c:v>36678</c:v>
                </c:pt>
                <c:pt idx="4">
                  <c:v>36708</c:v>
                </c:pt>
                <c:pt idx="5">
                  <c:v>36739</c:v>
                </c:pt>
                <c:pt idx="6">
                  <c:v>36770</c:v>
                </c:pt>
                <c:pt idx="7">
                  <c:v>36800</c:v>
                </c:pt>
                <c:pt idx="8">
                  <c:v>36831</c:v>
                </c:pt>
                <c:pt idx="9">
                  <c:v>36861</c:v>
                </c:pt>
                <c:pt idx="10">
                  <c:v>36892</c:v>
                </c:pt>
                <c:pt idx="11">
                  <c:v>36923</c:v>
                </c:pt>
                <c:pt idx="12">
                  <c:v>36951</c:v>
                </c:pt>
                <c:pt idx="13">
                  <c:v>36982</c:v>
                </c:pt>
                <c:pt idx="14">
                  <c:v>37012</c:v>
                </c:pt>
                <c:pt idx="15">
                  <c:v>37043</c:v>
                </c:pt>
                <c:pt idx="16">
                  <c:v>37073</c:v>
                </c:pt>
                <c:pt idx="17">
                  <c:v>37104</c:v>
                </c:pt>
                <c:pt idx="18">
                  <c:v>37135</c:v>
                </c:pt>
                <c:pt idx="19">
                  <c:v>37165</c:v>
                </c:pt>
                <c:pt idx="20">
                  <c:v>37196</c:v>
                </c:pt>
                <c:pt idx="21">
                  <c:v>37226</c:v>
                </c:pt>
                <c:pt idx="22">
                  <c:v>37257</c:v>
                </c:pt>
                <c:pt idx="23">
                  <c:v>37288</c:v>
                </c:pt>
                <c:pt idx="24">
                  <c:v>37316</c:v>
                </c:pt>
                <c:pt idx="25">
                  <c:v>37347</c:v>
                </c:pt>
                <c:pt idx="26">
                  <c:v>37377</c:v>
                </c:pt>
                <c:pt idx="27">
                  <c:v>37408</c:v>
                </c:pt>
                <c:pt idx="28">
                  <c:v>37438</c:v>
                </c:pt>
                <c:pt idx="29">
                  <c:v>37469</c:v>
                </c:pt>
                <c:pt idx="30">
                  <c:v>37500</c:v>
                </c:pt>
                <c:pt idx="31">
                  <c:v>37530</c:v>
                </c:pt>
                <c:pt idx="32">
                  <c:v>37561</c:v>
                </c:pt>
                <c:pt idx="33">
                  <c:v>37591</c:v>
                </c:pt>
                <c:pt idx="34">
                  <c:v>37622</c:v>
                </c:pt>
                <c:pt idx="35">
                  <c:v>37653</c:v>
                </c:pt>
                <c:pt idx="36">
                  <c:v>37681</c:v>
                </c:pt>
              </c:numCache>
            </c:numRef>
          </c:cat>
          <c:val>
            <c:numRef>
              <c:f>Sheet1!$C$2:$C$38</c:f>
              <c:numCache>
                <c:formatCode>General</c:formatCode>
                <c:ptCount val="37"/>
                <c:pt idx="0">
                  <c:v>50</c:v>
                </c:pt>
                <c:pt idx="1">
                  <c:v>57</c:v>
                </c:pt>
                <c:pt idx="2">
                  <c:v>55</c:v>
                </c:pt>
                <c:pt idx="3">
                  <c:v>52</c:v>
                </c:pt>
                <c:pt idx="4">
                  <c:v>55</c:v>
                </c:pt>
                <c:pt idx="5">
                  <c:v>51</c:v>
                </c:pt>
                <c:pt idx="6">
                  <c:v>54</c:v>
                </c:pt>
                <c:pt idx="7">
                  <c:v>54</c:v>
                </c:pt>
                <c:pt idx="8">
                  <c:v>56</c:v>
                </c:pt>
                <c:pt idx="9">
                  <c:v>52</c:v>
                </c:pt>
                <c:pt idx="10">
                  <c:v>50</c:v>
                </c:pt>
                <c:pt idx="11">
                  <c:v>49</c:v>
                </c:pt>
                <c:pt idx="12">
                  <c:v>48</c:v>
                </c:pt>
                <c:pt idx="13">
                  <c:v>49</c:v>
                </c:pt>
                <c:pt idx="14">
                  <c:v>47</c:v>
                </c:pt>
                <c:pt idx="15">
                  <c:v>47</c:v>
                </c:pt>
                <c:pt idx="16">
                  <c:v>45</c:v>
                </c:pt>
                <c:pt idx="17">
                  <c:v>47</c:v>
                </c:pt>
                <c:pt idx="18">
                  <c:v>49</c:v>
                </c:pt>
                <c:pt idx="19">
                  <c:v>52</c:v>
                </c:pt>
                <c:pt idx="20">
                  <c:v>46</c:v>
                </c:pt>
                <c:pt idx="21">
                  <c:v>46</c:v>
                </c:pt>
                <c:pt idx="22">
                  <c:v>46</c:v>
                </c:pt>
                <c:pt idx="23">
                  <c:v>46.5</c:v>
                </c:pt>
                <c:pt idx="24">
                  <c:v>47</c:v>
                </c:pt>
                <c:pt idx="25">
                  <c:v>45</c:v>
                </c:pt>
                <c:pt idx="26">
                  <c:v>46</c:v>
                </c:pt>
                <c:pt idx="27">
                  <c:v>45</c:v>
                </c:pt>
                <c:pt idx="28">
                  <c:v>43</c:v>
                </c:pt>
                <c:pt idx="29">
                  <c:v>40</c:v>
                </c:pt>
                <c:pt idx="30">
                  <c:v>42</c:v>
                </c:pt>
                <c:pt idx="31">
                  <c:v>42</c:v>
                </c:pt>
                <c:pt idx="32">
                  <c:v>40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CB7-4D84-AE87-73D51844262C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ln w="63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7"/>
            <c:spPr>
              <a:solidFill>
                <a:schemeClr val="bg1"/>
              </a:solidFill>
              <a:ln w="6350">
                <a:solidFill>
                  <a:schemeClr val="accent3"/>
                </a:solidFill>
              </a:ln>
              <a:effectLst/>
            </c:spPr>
          </c:marker>
          <c:cat>
            <c:numRef>
              <c:f>Sheet1!$A$2:$A$38</c:f>
              <c:numCache>
                <c:formatCode>mmm\-yy</c:formatCode>
                <c:ptCount val="37"/>
                <c:pt idx="0">
                  <c:v>36586</c:v>
                </c:pt>
                <c:pt idx="1">
                  <c:v>36617</c:v>
                </c:pt>
                <c:pt idx="2">
                  <c:v>36647</c:v>
                </c:pt>
                <c:pt idx="3">
                  <c:v>36678</c:v>
                </c:pt>
                <c:pt idx="4">
                  <c:v>36708</c:v>
                </c:pt>
                <c:pt idx="5">
                  <c:v>36739</c:v>
                </c:pt>
                <c:pt idx="6">
                  <c:v>36770</c:v>
                </c:pt>
                <c:pt idx="7">
                  <c:v>36800</c:v>
                </c:pt>
                <c:pt idx="8">
                  <c:v>36831</c:v>
                </c:pt>
                <c:pt idx="9">
                  <c:v>36861</c:v>
                </c:pt>
                <c:pt idx="10">
                  <c:v>36892</c:v>
                </c:pt>
                <c:pt idx="11">
                  <c:v>36923</c:v>
                </c:pt>
                <c:pt idx="12">
                  <c:v>36951</c:v>
                </c:pt>
                <c:pt idx="13">
                  <c:v>36982</c:v>
                </c:pt>
                <c:pt idx="14">
                  <c:v>37012</c:v>
                </c:pt>
                <c:pt idx="15">
                  <c:v>37043</c:v>
                </c:pt>
                <c:pt idx="16">
                  <c:v>37073</c:v>
                </c:pt>
                <c:pt idx="17">
                  <c:v>37104</c:v>
                </c:pt>
                <c:pt idx="18">
                  <c:v>37135</c:v>
                </c:pt>
                <c:pt idx="19">
                  <c:v>37165</c:v>
                </c:pt>
                <c:pt idx="20">
                  <c:v>37196</c:v>
                </c:pt>
                <c:pt idx="21">
                  <c:v>37226</c:v>
                </c:pt>
                <c:pt idx="22">
                  <c:v>37257</c:v>
                </c:pt>
                <c:pt idx="23">
                  <c:v>37288</c:v>
                </c:pt>
                <c:pt idx="24">
                  <c:v>37316</c:v>
                </c:pt>
                <c:pt idx="25">
                  <c:v>37347</c:v>
                </c:pt>
                <c:pt idx="26">
                  <c:v>37377</c:v>
                </c:pt>
                <c:pt idx="27">
                  <c:v>37408</c:v>
                </c:pt>
                <c:pt idx="28">
                  <c:v>37438</c:v>
                </c:pt>
                <c:pt idx="29">
                  <c:v>37469</c:v>
                </c:pt>
                <c:pt idx="30">
                  <c:v>37500</c:v>
                </c:pt>
                <c:pt idx="31">
                  <c:v>37530</c:v>
                </c:pt>
                <c:pt idx="32">
                  <c:v>37561</c:v>
                </c:pt>
                <c:pt idx="33">
                  <c:v>37591</c:v>
                </c:pt>
                <c:pt idx="34">
                  <c:v>37622</c:v>
                </c:pt>
                <c:pt idx="35">
                  <c:v>37653</c:v>
                </c:pt>
                <c:pt idx="36">
                  <c:v>37681</c:v>
                </c:pt>
              </c:numCache>
            </c:numRef>
          </c:cat>
          <c:val>
            <c:numRef>
              <c:f>Sheet1!$D$2:$D$38</c:f>
              <c:numCache>
                <c:formatCode>General</c:formatCode>
                <c:ptCount val="37"/>
                <c:pt idx="0">
                  <c:v>70</c:v>
                </c:pt>
                <c:pt idx="1">
                  <c:v>77</c:v>
                </c:pt>
                <c:pt idx="2">
                  <c:v>75</c:v>
                </c:pt>
                <c:pt idx="3">
                  <c:v>72</c:v>
                </c:pt>
                <c:pt idx="4">
                  <c:v>75</c:v>
                </c:pt>
                <c:pt idx="5">
                  <c:v>71</c:v>
                </c:pt>
                <c:pt idx="6">
                  <c:v>74</c:v>
                </c:pt>
                <c:pt idx="7">
                  <c:v>74</c:v>
                </c:pt>
                <c:pt idx="8">
                  <c:v>76</c:v>
                </c:pt>
                <c:pt idx="9">
                  <c:v>72</c:v>
                </c:pt>
                <c:pt idx="10">
                  <c:v>70</c:v>
                </c:pt>
                <c:pt idx="11">
                  <c:v>69</c:v>
                </c:pt>
                <c:pt idx="12">
                  <c:v>68</c:v>
                </c:pt>
                <c:pt idx="13">
                  <c:v>69</c:v>
                </c:pt>
                <c:pt idx="14">
                  <c:v>67</c:v>
                </c:pt>
                <c:pt idx="15">
                  <c:v>67</c:v>
                </c:pt>
                <c:pt idx="16">
                  <c:v>65</c:v>
                </c:pt>
                <c:pt idx="17">
                  <c:v>67</c:v>
                </c:pt>
                <c:pt idx="18">
                  <c:v>69</c:v>
                </c:pt>
                <c:pt idx="19">
                  <c:v>72</c:v>
                </c:pt>
                <c:pt idx="20">
                  <c:v>66</c:v>
                </c:pt>
                <c:pt idx="21">
                  <c:v>66</c:v>
                </c:pt>
                <c:pt idx="22">
                  <c:v>66</c:v>
                </c:pt>
                <c:pt idx="23">
                  <c:v>66</c:v>
                </c:pt>
                <c:pt idx="24">
                  <c:v>67</c:v>
                </c:pt>
                <c:pt idx="25">
                  <c:v>65</c:v>
                </c:pt>
                <c:pt idx="26">
                  <c:v>66</c:v>
                </c:pt>
                <c:pt idx="27">
                  <c:v>65</c:v>
                </c:pt>
                <c:pt idx="28">
                  <c:v>63</c:v>
                </c:pt>
                <c:pt idx="29">
                  <c:v>60</c:v>
                </c:pt>
                <c:pt idx="30">
                  <c:v>62</c:v>
                </c:pt>
                <c:pt idx="31">
                  <c:v>62</c:v>
                </c:pt>
                <c:pt idx="32">
                  <c:v>60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CB7-4D84-AE87-73D5184426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817275968"/>
        <c:axId val="-1817438560"/>
      </c:lineChart>
      <c:dateAx>
        <c:axId val="-1817275968"/>
        <c:scaling>
          <c:orientation val="minMax"/>
        </c:scaling>
        <c:delete val="0"/>
        <c:axPos val="b"/>
        <c:numFmt formatCode="mmm\-yy" sourceLinked="1"/>
        <c:majorTickMark val="out"/>
        <c:minorTickMark val="out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817438560"/>
        <c:crosses val="autoZero"/>
        <c:auto val="1"/>
        <c:lblOffset val="100"/>
        <c:baseTimeUnit val="months"/>
      </c:dateAx>
      <c:valAx>
        <c:axId val="-1817438560"/>
        <c:scaling>
          <c:orientation val="minMax"/>
          <c:max val="90"/>
          <c:min val="2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 dirty="0" smtClean="0"/>
                  <a:t>Average Days</a:t>
                </a:r>
                <a:endParaRPr lang="en-US" b="1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-1817275968"/>
        <c:crosses val="autoZero"/>
        <c:crossBetween val="between"/>
        <c:majorUnit val="5"/>
        <c:minorUnit val="5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197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chemeClr val="tx1"/>
      </a:solidFill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dirty="0" smtClean="0"/>
              <a:t>Waiting</a:t>
            </a:r>
            <a:r>
              <a:rPr lang="en-US" sz="1400" b="1" baseline="0" dirty="0" smtClean="0"/>
              <a:t> Time by Clinic Site</a:t>
            </a:r>
            <a:endParaRPr lang="en-US" sz="1400" b="1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Distribution of Wait Times</c:v>
                </c:pt>
              </c:strCache>
            </c:strRef>
          </c:tx>
          <c:spPr>
            <a:ln w="9525" cap="rnd">
              <a:solidFill>
                <a:schemeClr val="accent1"/>
              </a:solidFill>
              <a:round/>
            </a:ln>
            <a:effectLst/>
          </c:spPr>
          <c:marker>
            <c:symbol val="triangle"/>
            <c:size val="8"/>
            <c:spPr>
              <a:noFill/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Sheet1!$A$2:$A$38</c:f>
              <c:numCache>
                <c:formatCode>mmm\-yy</c:formatCode>
                <c:ptCount val="37"/>
                <c:pt idx="0">
                  <c:v>36586</c:v>
                </c:pt>
                <c:pt idx="1">
                  <c:v>36617</c:v>
                </c:pt>
                <c:pt idx="2">
                  <c:v>36647</c:v>
                </c:pt>
                <c:pt idx="3">
                  <c:v>36678</c:v>
                </c:pt>
                <c:pt idx="4">
                  <c:v>36708</c:v>
                </c:pt>
                <c:pt idx="5">
                  <c:v>36739</c:v>
                </c:pt>
                <c:pt idx="6">
                  <c:v>36770</c:v>
                </c:pt>
                <c:pt idx="7">
                  <c:v>36800</c:v>
                </c:pt>
                <c:pt idx="8">
                  <c:v>36831</c:v>
                </c:pt>
                <c:pt idx="9">
                  <c:v>36861</c:v>
                </c:pt>
                <c:pt idx="10">
                  <c:v>36892</c:v>
                </c:pt>
                <c:pt idx="11">
                  <c:v>36923</c:v>
                </c:pt>
                <c:pt idx="12">
                  <c:v>36951</c:v>
                </c:pt>
                <c:pt idx="13">
                  <c:v>36982</c:v>
                </c:pt>
                <c:pt idx="14">
                  <c:v>37012</c:v>
                </c:pt>
                <c:pt idx="15">
                  <c:v>37043</c:v>
                </c:pt>
                <c:pt idx="16">
                  <c:v>37073</c:v>
                </c:pt>
                <c:pt idx="17">
                  <c:v>37104</c:v>
                </c:pt>
                <c:pt idx="18">
                  <c:v>37135</c:v>
                </c:pt>
                <c:pt idx="19">
                  <c:v>37165</c:v>
                </c:pt>
                <c:pt idx="20">
                  <c:v>37196</c:v>
                </c:pt>
                <c:pt idx="21">
                  <c:v>37226</c:v>
                </c:pt>
                <c:pt idx="22">
                  <c:v>37257</c:v>
                </c:pt>
                <c:pt idx="23">
                  <c:v>37288</c:v>
                </c:pt>
                <c:pt idx="24">
                  <c:v>37316</c:v>
                </c:pt>
                <c:pt idx="25">
                  <c:v>37347</c:v>
                </c:pt>
                <c:pt idx="26">
                  <c:v>37377</c:v>
                </c:pt>
                <c:pt idx="27">
                  <c:v>37408</c:v>
                </c:pt>
                <c:pt idx="28">
                  <c:v>37438</c:v>
                </c:pt>
                <c:pt idx="29">
                  <c:v>37469</c:v>
                </c:pt>
                <c:pt idx="30">
                  <c:v>37500</c:v>
                </c:pt>
                <c:pt idx="31">
                  <c:v>37530</c:v>
                </c:pt>
                <c:pt idx="32">
                  <c:v>37561</c:v>
                </c:pt>
                <c:pt idx="33">
                  <c:v>37591</c:v>
                </c:pt>
                <c:pt idx="34">
                  <c:v>37622</c:v>
                </c:pt>
                <c:pt idx="35">
                  <c:v>37653</c:v>
                </c:pt>
                <c:pt idx="36">
                  <c:v>37681</c:v>
                </c:pt>
              </c:numCache>
            </c:numRef>
          </c:cat>
          <c:val>
            <c:numRef>
              <c:f>Sheet1!$B$2:$B$38</c:f>
              <c:numCache>
                <c:formatCode>General</c:formatCode>
                <c:ptCount val="37"/>
                <c:pt idx="0">
                  <c:v>45</c:v>
                </c:pt>
                <c:pt idx="1">
                  <c:v>47.5</c:v>
                </c:pt>
                <c:pt idx="2">
                  <c:v>45.5</c:v>
                </c:pt>
                <c:pt idx="3">
                  <c:v>42.5</c:v>
                </c:pt>
                <c:pt idx="4">
                  <c:v>45</c:v>
                </c:pt>
                <c:pt idx="5">
                  <c:v>41.5</c:v>
                </c:pt>
                <c:pt idx="6">
                  <c:v>44</c:v>
                </c:pt>
                <c:pt idx="7">
                  <c:v>44.5</c:v>
                </c:pt>
                <c:pt idx="8">
                  <c:v>46</c:v>
                </c:pt>
                <c:pt idx="9">
                  <c:v>42</c:v>
                </c:pt>
                <c:pt idx="10">
                  <c:v>40.5</c:v>
                </c:pt>
                <c:pt idx="11">
                  <c:v>39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E57-4875-B7E6-A68038B7255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ln w="9525" cap="rnd">
              <a:solidFill>
                <a:schemeClr val="accent2"/>
              </a:solidFill>
              <a:round/>
            </a:ln>
            <a:effectLst/>
          </c:spPr>
          <c:marker>
            <c:symbol val="square"/>
            <c:size val="7"/>
            <c:spPr>
              <a:solidFill>
                <a:schemeClr val="bg1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Sheet1!$A$2:$A$38</c:f>
              <c:numCache>
                <c:formatCode>mmm\-yy</c:formatCode>
                <c:ptCount val="37"/>
                <c:pt idx="0">
                  <c:v>36586</c:v>
                </c:pt>
                <c:pt idx="1">
                  <c:v>36617</c:v>
                </c:pt>
                <c:pt idx="2">
                  <c:v>36647</c:v>
                </c:pt>
                <c:pt idx="3">
                  <c:v>36678</c:v>
                </c:pt>
                <c:pt idx="4">
                  <c:v>36708</c:v>
                </c:pt>
                <c:pt idx="5">
                  <c:v>36739</c:v>
                </c:pt>
                <c:pt idx="6">
                  <c:v>36770</c:v>
                </c:pt>
                <c:pt idx="7">
                  <c:v>36800</c:v>
                </c:pt>
                <c:pt idx="8">
                  <c:v>36831</c:v>
                </c:pt>
                <c:pt idx="9">
                  <c:v>36861</c:v>
                </c:pt>
                <c:pt idx="10">
                  <c:v>36892</c:v>
                </c:pt>
                <c:pt idx="11">
                  <c:v>36923</c:v>
                </c:pt>
                <c:pt idx="12">
                  <c:v>36951</c:v>
                </c:pt>
                <c:pt idx="13">
                  <c:v>36982</c:v>
                </c:pt>
                <c:pt idx="14">
                  <c:v>37012</c:v>
                </c:pt>
                <c:pt idx="15">
                  <c:v>37043</c:v>
                </c:pt>
                <c:pt idx="16">
                  <c:v>37073</c:v>
                </c:pt>
                <c:pt idx="17">
                  <c:v>37104</c:v>
                </c:pt>
                <c:pt idx="18">
                  <c:v>37135</c:v>
                </c:pt>
                <c:pt idx="19">
                  <c:v>37165</c:v>
                </c:pt>
                <c:pt idx="20">
                  <c:v>37196</c:v>
                </c:pt>
                <c:pt idx="21">
                  <c:v>37226</c:v>
                </c:pt>
                <c:pt idx="22">
                  <c:v>37257</c:v>
                </c:pt>
                <c:pt idx="23">
                  <c:v>37288</c:v>
                </c:pt>
                <c:pt idx="24">
                  <c:v>37316</c:v>
                </c:pt>
                <c:pt idx="25">
                  <c:v>37347</c:v>
                </c:pt>
                <c:pt idx="26">
                  <c:v>37377</c:v>
                </c:pt>
                <c:pt idx="27">
                  <c:v>37408</c:v>
                </c:pt>
                <c:pt idx="28">
                  <c:v>37438</c:v>
                </c:pt>
                <c:pt idx="29">
                  <c:v>37469</c:v>
                </c:pt>
                <c:pt idx="30">
                  <c:v>37500</c:v>
                </c:pt>
                <c:pt idx="31">
                  <c:v>37530</c:v>
                </c:pt>
                <c:pt idx="32">
                  <c:v>37561</c:v>
                </c:pt>
                <c:pt idx="33">
                  <c:v>37591</c:v>
                </c:pt>
                <c:pt idx="34">
                  <c:v>37622</c:v>
                </c:pt>
                <c:pt idx="35">
                  <c:v>37653</c:v>
                </c:pt>
                <c:pt idx="36">
                  <c:v>37681</c:v>
                </c:pt>
              </c:numCache>
            </c:numRef>
          </c:cat>
          <c:val>
            <c:numRef>
              <c:f>Sheet1!$C$2:$C$38</c:f>
              <c:numCache>
                <c:formatCode>General</c:formatCode>
                <c:ptCount val="37"/>
                <c:pt idx="12">
                  <c:v>48</c:v>
                </c:pt>
                <c:pt idx="13">
                  <c:v>49</c:v>
                </c:pt>
                <c:pt idx="14">
                  <c:v>47</c:v>
                </c:pt>
                <c:pt idx="15">
                  <c:v>47</c:v>
                </c:pt>
                <c:pt idx="16">
                  <c:v>45</c:v>
                </c:pt>
                <c:pt idx="17">
                  <c:v>47</c:v>
                </c:pt>
                <c:pt idx="18">
                  <c:v>49</c:v>
                </c:pt>
                <c:pt idx="19">
                  <c:v>52</c:v>
                </c:pt>
                <c:pt idx="20">
                  <c:v>46</c:v>
                </c:pt>
                <c:pt idx="21">
                  <c:v>46</c:v>
                </c:pt>
                <c:pt idx="22">
                  <c:v>46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E57-4875-B7E6-A68038B7255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ln w="63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7"/>
            <c:spPr>
              <a:solidFill>
                <a:schemeClr val="bg1"/>
              </a:solidFill>
              <a:ln w="6350">
                <a:solidFill>
                  <a:schemeClr val="accent3"/>
                </a:solidFill>
              </a:ln>
              <a:effectLst/>
            </c:spPr>
          </c:marker>
          <c:cat>
            <c:numRef>
              <c:f>Sheet1!$A$2:$A$38</c:f>
              <c:numCache>
                <c:formatCode>mmm\-yy</c:formatCode>
                <c:ptCount val="37"/>
                <c:pt idx="0">
                  <c:v>36586</c:v>
                </c:pt>
                <c:pt idx="1">
                  <c:v>36617</c:v>
                </c:pt>
                <c:pt idx="2">
                  <c:v>36647</c:v>
                </c:pt>
                <c:pt idx="3">
                  <c:v>36678</c:v>
                </c:pt>
                <c:pt idx="4">
                  <c:v>36708</c:v>
                </c:pt>
                <c:pt idx="5">
                  <c:v>36739</c:v>
                </c:pt>
                <c:pt idx="6">
                  <c:v>36770</c:v>
                </c:pt>
                <c:pt idx="7">
                  <c:v>36800</c:v>
                </c:pt>
                <c:pt idx="8">
                  <c:v>36831</c:v>
                </c:pt>
                <c:pt idx="9">
                  <c:v>36861</c:v>
                </c:pt>
                <c:pt idx="10">
                  <c:v>36892</c:v>
                </c:pt>
                <c:pt idx="11">
                  <c:v>36923</c:v>
                </c:pt>
                <c:pt idx="12">
                  <c:v>36951</c:v>
                </c:pt>
                <c:pt idx="13">
                  <c:v>36982</c:v>
                </c:pt>
                <c:pt idx="14">
                  <c:v>37012</c:v>
                </c:pt>
                <c:pt idx="15">
                  <c:v>37043</c:v>
                </c:pt>
                <c:pt idx="16">
                  <c:v>37073</c:v>
                </c:pt>
                <c:pt idx="17">
                  <c:v>37104</c:v>
                </c:pt>
                <c:pt idx="18">
                  <c:v>37135</c:v>
                </c:pt>
                <c:pt idx="19">
                  <c:v>37165</c:v>
                </c:pt>
                <c:pt idx="20">
                  <c:v>37196</c:v>
                </c:pt>
                <c:pt idx="21">
                  <c:v>37226</c:v>
                </c:pt>
                <c:pt idx="22">
                  <c:v>37257</c:v>
                </c:pt>
                <c:pt idx="23">
                  <c:v>37288</c:v>
                </c:pt>
                <c:pt idx="24">
                  <c:v>37316</c:v>
                </c:pt>
                <c:pt idx="25">
                  <c:v>37347</c:v>
                </c:pt>
                <c:pt idx="26">
                  <c:v>37377</c:v>
                </c:pt>
                <c:pt idx="27">
                  <c:v>37408</c:v>
                </c:pt>
                <c:pt idx="28">
                  <c:v>37438</c:v>
                </c:pt>
                <c:pt idx="29">
                  <c:v>37469</c:v>
                </c:pt>
                <c:pt idx="30">
                  <c:v>37500</c:v>
                </c:pt>
                <c:pt idx="31">
                  <c:v>37530</c:v>
                </c:pt>
                <c:pt idx="32">
                  <c:v>37561</c:v>
                </c:pt>
                <c:pt idx="33">
                  <c:v>37591</c:v>
                </c:pt>
                <c:pt idx="34">
                  <c:v>37622</c:v>
                </c:pt>
                <c:pt idx="35">
                  <c:v>37653</c:v>
                </c:pt>
                <c:pt idx="36">
                  <c:v>37681</c:v>
                </c:pt>
              </c:numCache>
            </c:numRef>
          </c:cat>
          <c:val>
            <c:numRef>
              <c:f>Sheet1!$D$2:$D$38</c:f>
              <c:numCache>
                <c:formatCode>General</c:formatCode>
                <c:ptCount val="37"/>
                <c:pt idx="23">
                  <c:v>66</c:v>
                </c:pt>
                <c:pt idx="24">
                  <c:v>67</c:v>
                </c:pt>
                <c:pt idx="25">
                  <c:v>65</c:v>
                </c:pt>
                <c:pt idx="26">
                  <c:v>66</c:v>
                </c:pt>
                <c:pt idx="27">
                  <c:v>65</c:v>
                </c:pt>
                <c:pt idx="28">
                  <c:v>63</c:v>
                </c:pt>
                <c:pt idx="29">
                  <c:v>60</c:v>
                </c:pt>
                <c:pt idx="30">
                  <c:v>62</c:v>
                </c:pt>
                <c:pt idx="31">
                  <c:v>62</c:v>
                </c:pt>
                <c:pt idx="32">
                  <c:v>60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E57-4875-B7E6-A68038B725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883198240"/>
        <c:axId val="-1883230352"/>
      </c:lineChart>
      <c:dateAx>
        <c:axId val="-1883198240"/>
        <c:scaling>
          <c:orientation val="minMax"/>
        </c:scaling>
        <c:delete val="0"/>
        <c:axPos val="b"/>
        <c:numFmt formatCode="mmm\-yy" sourceLinked="1"/>
        <c:majorTickMark val="out"/>
        <c:minorTickMark val="out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883230352"/>
        <c:crosses val="autoZero"/>
        <c:auto val="1"/>
        <c:lblOffset val="100"/>
        <c:baseTimeUnit val="months"/>
      </c:dateAx>
      <c:valAx>
        <c:axId val="-1883230352"/>
        <c:scaling>
          <c:orientation val="minMax"/>
          <c:max val="90"/>
          <c:min val="2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 dirty="0" smtClean="0"/>
                  <a:t>Average Days</a:t>
                </a:r>
                <a:endParaRPr lang="en-US" b="1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-1883198240"/>
        <c:crosses val="autoZero"/>
        <c:crossBetween val="between"/>
        <c:majorUnit val="5"/>
        <c:minorUnit val="5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197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chemeClr val="tx1"/>
      </a:solidFill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0548303-D31C-473A-8F9C-306239F2AAE6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022CA8C-664F-4656-A1CA-57957CA07EB2}">
      <dgm:prSet phldrT="[Text]"/>
      <dgm:spPr>
        <a:xfrm>
          <a:off x="0" y="0"/>
          <a:ext cx="1645931" cy="2941163"/>
        </a:xfrm>
        <a:prstGeom prst="rect">
          <a:avLst/>
        </a:prstGeom>
        <a:noFill/>
        <a:ln>
          <a:noFill/>
        </a:ln>
        <a:effectLst/>
      </dgm:spPr>
      <dgm:t>
        <a:bodyPr/>
        <a:lstStyle/>
        <a:p>
          <a:r>
            <a:rPr lang="en-US" dirty="0" smtClean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Arial" panose="020B0604020202020204"/>
              <a:ea typeface="+mn-ea"/>
              <a:cs typeface="+mn-cs"/>
            </a:rPr>
            <a:t>Opportunity-Based Composite Score for Adherence to Quality Metrics</a:t>
          </a:r>
          <a:endParaRPr lang="en-US" dirty="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Arial" panose="020B0604020202020204"/>
            <a:ea typeface="+mn-ea"/>
            <a:cs typeface="+mn-cs"/>
          </a:endParaRPr>
        </a:p>
      </dgm:t>
    </dgm:pt>
    <dgm:pt modelId="{D7F1C6AB-C5A7-46DB-96F5-4FC4642D6E22}" type="parTrans" cxnId="{1379EA19-B38B-4909-97B9-EA477B7DEF67}">
      <dgm:prSet/>
      <dgm:spPr/>
      <dgm:t>
        <a:bodyPr/>
        <a:lstStyle/>
        <a:p>
          <a:endParaRPr lang="en-US"/>
        </a:p>
      </dgm:t>
    </dgm:pt>
    <dgm:pt modelId="{7C3D9500-DE6C-49F8-9B60-94EF6929DC2B}" type="sibTrans" cxnId="{1379EA19-B38B-4909-97B9-EA477B7DEF67}">
      <dgm:prSet/>
      <dgm:spPr/>
      <dgm:t>
        <a:bodyPr/>
        <a:lstStyle/>
        <a:p>
          <a:endParaRPr lang="en-US"/>
        </a:p>
      </dgm:t>
    </dgm:pt>
    <dgm:pt modelId="{5D17BA86-6FE3-4669-A8C0-8434E3AA62F1}">
      <dgm:prSet phldrT="[Text]"/>
      <dgm:spPr>
        <a:xfrm>
          <a:off x="1769375" y="23157"/>
          <a:ext cx="6460279" cy="463147"/>
        </a:xfrm>
        <a:prstGeom prst="rect">
          <a:avLst/>
        </a:prstGeom>
        <a:noFill/>
        <a:ln>
          <a:noFill/>
        </a:ln>
        <a:effectLst/>
      </dgm:spPr>
      <dgm:t>
        <a:bodyPr/>
        <a:lstStyle/>
        <a:p>
          <a:r>
            <a:rPr lang="en-US" dirty="0" smtClean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Arial" panose="020B0604020202020204"/>
              <a:ea typeface="+mn-ea"/>
              <a:cs typeface="+mn-cs"/>
            </a:rPr>
            <a:t>Evidence-based β-blockers at ≥ 50% target dose </a:t>
          </a:r>
          <a:endParaRPr lang="en-US" dirty="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Arial" panose="020B0604020202020204"/>
            <a:ea typeface="+mn-ea"/>
            <a:cs typeface="+mn-cs"/>
          </a:endParaRPr>
        </a:p>
      </dgm:t>
    </dgm:pt>
    <dgm:pt modelId="{7F75CE72-8BE1-4F05-B68F-9D411060406D}" type="parTrans" cxnId="{92A9F211-1763-48EF-9805-C31702808A79}">
      <dgm:prSet/>
      <dgm:spPr/>
      <dgm:t>
        <a:bodyPr/>
        <a:lstStyle/>
        <a:p>
          <a:endParaRPr lang="en-US"/>
        </a:p>
      </dgm:t>
    </dgm:pt>
    <dgm:pt modelId="{773D2624-013F-48B7-A53E-3EA151A2C448}" type="sibTrans" cxnId="{92A9F211-1763-48EF-9805-C31702808A79}">
      <dgm:prSet/>
      <dgm:spPr/>
      <dgm:t>
        <a:bodyPr/>
        <a:lstStyle/>
        <a:p>
          <a:endParaRPr lang="en-US"/>
        </a:p>
      </dgm:t>
    </dgm:pt>
    <dgm:pt modelId="{57326A84-2E20-402A-9FA9-C06113DDF13B}">
      <dgm:prSet/>
      <dgm:spPr>
        <a:xfrm>
          <a:off x="1769375" y="509461"/>
          <a:ext cx="6460279" cy="463147"/>
        </a:xfrm>
        <a:prstGeom prst="rect">
          <a:avLst/>
        </a:prstGeom>
        <a:noFill/>
        <a:ln>
          <a:noFill/>
        </a:ln>
        <a:effectLst/>
      </dgm:spPr>
      <dgm:t>
        <a:bodyPr/>
        <a:lstStyle/>
        <a:p>
          <a:r>
            <a:rPr lang="en-US" dirty="0" smtClean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Arial" panose="020B0604020202020204"/>
              <a:ea typeface="+mn-ea"/>
              <a:cs typeface="+mn-cs"/>
            </a:rPr>
            <a:t>ACE-I, ARB, or sacubitril/valsartan use at ≥ 50% target dose</a:t>
          </a:r>
          <a:endParaRPr lang="en-US" dirty="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Arial" panose="020B0604020202020204"/>
            <a:ea typeface="+mn-ea"/>
            <a:cs typeface="+mn-cs"/>
          </a:endParaRPr>
        </a:p>
      </dgm:t>
    </dgm:pt>
    <dgm:pt modelId="{A7E1109E-6E18-4401-8E96-06E88CE8CAFC}" type="parTrans" cxnId="{136046CF-FCAE-4CD7-88AF-49B1A17F284C}">
      <dgm:prSet/>
      <dgm:spPr/>
      <dgm:t>
        <a:bodyPr/>
        <a:lstStyle/>
        <a:p>
          <a:endParaRPr lang="en-US"/>
        </a:p>
      </dgm:t>
    </dgm:pt>
    <dgm:pt modelId="{00062968-0C30-4F75-A5E3-1F4BE1C32E7A}" type="sibTrans" cxnId="{136046CF-FCAE-4CD7-88AF-49B1A17F284C}">
      <dgm:prSet/>
      <dgm:spPr/>
      <dgm:t>
        <a:bodyPr/>
        <a:lstStyle/>
        <a:p>
          <a:endParaRPr lang="en-US"/>
        </a:p>
      </dgm:t>
    </dgm:pt>
    <dgm:pt modelId="{830EB92A-27F2-4DEC-A5BA-81F538BB0A40}">
      <dgm:prSet/>
      <dgm:spPr>
        <a:xfrm>
          <a:off x="1769375" y="995766"/>
          <a:ext cx="6460279" cy="463147"/>
        </a:xfrm>
        <a:prstGeom prst="rect">
          <a:avLst/>
        </a:prstGeom>
        <a:noFill/>
        <a:ln>
          <a:noFill/>
        </a:ln>
        <a:effectLst/>
      </dgm:spPr>
      <dgm:t>
        <a:bodyPr/>
        <a:lstStyle/>
        <a:p>
          <a:r>
            <a:rPr lang="en-US" dirty="0" smtClean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Arial" panose="020B0604020202020204"/>
              <a:ea typeface="+mn-ea"/>
              <a:cs typeface="+mn-cs"/>
            </a:rPr>
            <a:t>Aldosterone antagonist use </a:t>
          </a:r>
          <a:endParaRPr lang="en-US" dirty="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Arial" panose="020B0604020202020204"/>
            <a:ea typeface="+mn-ea"/>
            <a:cs typeface="+mn-cs"/>
          </a:endParaRPr>
        </a:p>
      </dgm:t>
    </dgm:pt>
    <dgm:pt modelId="{3752C49B-538B-4BFE-9C66-C7C594C91FF9}" type="parTrans" cxnId="{584AD17C-A838-4F08-ABA7-1B71A21A2B3D}">
      <dgm:prSet/>
      <dgm:spPr/>
      <dgm:t>
        <a:bodyPr/>
        <a:lstStyle/>
        <a:p>
          <a:endParaRPr lang="en-US"/>
        </a:p>
      </dgm:t>
    </dgm:pt>
    <dgm:pt modelId="{8CD67DCA-7AE7-481C-874C-52F1CBE0DF7C}" type="sibTrans" cxnId="{584AD17C-A838-4F08-ABA7-1B71A21A2B3D}">
      <dgm:prSet/>
      <dgm:spPr/>
      <dgm:t>
        <a:bodyPr/>
        <a:lstStyle/>
        <a:p>
          <a:endParaRPr lang="en-US"/>
        </a:p>
      </dgm:t>
    </dgm:pt>
    <dgm:pt modelId="{AB728C7E-FBAD-4372-8B17-766C6593CEBD}">
      <dgm:prSet/>
      <dgm:spPr>
        <a:xfrm>
          <a:off x="1769375" y="1482070"/>
          <a:ext cx="6460279" cy="463147"/>
        </a:xfrm>
        <a:prstGeom prst="rect">
          <a:avLst/>
        </a:prstGeom>
        <a:noFill/>
        <a:ln>
          <a:noFill/>
        </a:ln>
        <a:effectLst/>
      </dgm:spPr>
      <dgm:t>
        <a:bodyPr/>
        <a:lstStyle/>
        <a:p>
          <a:r>
            <a:rPr lang="en-US" dirty="0" smtClean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Arial" panose="020B0604020202020204"/>
              <a:ea typeface="+mn-ea"/>
              <a:cs typeface="+mn-cs"/>
            </a:rPr>
            <a:t>Anticoagulation use in patients with atrial fibrillation</a:t>
          </a:r>
          <a:endParaRPr lang="en-US" dirty="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Arial" panose="020B0604020202020204"/>
            <a:ea typeface="+mn-ea"/>
            <a:cs typeface="+mn-cs"/>
          </a:endParaRPr>
        </a:p>
      </dgm:t>
    </dgm:pt>
    <dgm:pt modelId="{538660C8-F4B0-4F6E-B888-A3F2538673D8}" type="parTrans" cxnId="{8CAED9F1-4D98-44A3-8F58-75CFC47E0E45}">
      <dgm:prSet/>
      <dgm:spPr/>
      <dgm:t>
        <a:bodyPr/>
        <a:lstStyle/>
        <a:p>
          <a:endParaRPr lang="en-US"/>
        </a:p>
      </dgm:t>
    </dgm:pt>
    <dgm:pt modelId="{8513C61E-FDCC-40A2-AF96-A312CA9956A7}" type="sibTrans" cxnId="{8CAED9F1-4D98-44A3-8F58-75CFC47E0E45}">
      <dgm:prSet/>
      <dgm:spPr/>
      <dgm:t>
        <a:bodyPr/>
        <a:lstStyle/>
        <a:p>
          <a:endParaRPr lang="en-US"/>
        </a:p>
      </dgm:t>
    </dgm:pt>
    <dgm:pt modelId="{59B835DD-B473-4F7D-8B48-1175BEAF7924}">
      <dgm:prSet/>
      <dgm:spPr>
        <a:xfrm>
          <a:off x="1769375" y="1968374"/>
          <a:ext cx="6460279" cy="463147"/>
        </a:xfrm>
        <a:prstGeom prst="rect">
          <a:avLst/>
        </a:prstGeom>
        <a:noFill/>
        <a:ln>
          <a:noFill/>
        </a:ln>
        <a:effectLst/>
      </dgm:spPr>
      <dgm:t>
        <a:bodyPr/>
        <a:lstStyle/>
        <a:p>
          <a:r>
            <a:rPr lang="en-US" dirty="0" smtClean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Arial" panose="020B0604020202020204"/>
              <a:ea typeface="+mn-ea"/>
              <a:cs typeface="+mn-cs"/>
            </a:rPr>
            <a:t>In patients with LVEF ≤ 35%, ICD placement including CRT for patients with sinus rhythm, a LBBB, and a QRS ≥ 150 ms</a:t>
          </a:r>
          <a:endParaRPr lang="en-US" dirty="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Arial" panose="020B0604020202020204"/>
            <a:ea typeface="+mn-ea"/>
            <a:cs typeface="+mn-cs"/>
          </a:endParaRPr>
        </a:p>
      </dgm:t>
    </dgm:pt>
    <dgm:pt modelId="{7C4A6B41-9877-4216-A0F6-F680648A5F84}" type="parTrans" cxnId="{6DFD6BBF-43BE-46E8-896C-1CCF83A51747}">
      <dgm:prSet/>
      <dgm:spPr/>
      <dgm:t>
        <a:bodyPr/>
        <a:lstStyle/>
        <a:p>
          <a:endParaRPr lang="en-US"/>
        </a:p>
      </dgm:t>
    </dgm:pt>
    <dgm:pt modelId="{77864271-9EE0-4C47-9CC4-07A823E5191D}" type="sibTrans" cxnId="{6DFD6BBF-43BE-46E8-896C-1CCF83A51747}">
      <dgm:prSet/>
      <dgm:spPr/>
      <dgm:t>
        <a:bodyPr/>
        <a:lstStyle/>
        <a:p>
          <a:endParaRPr lang="en-US"/>
        </a:p>
      </dgm:t>
    </dgm:pt>
    <dgm:pt modelId="{E37FEDCC-3DCB-418E-9165-D4D09E60E321}">
      <dgm:prSet/>
      <dgm:spPr>
        <a:xfrm>
          <a:off x="1769375" y="2454679"/>
          <a:ext cx="6460279" cy="463147"/>
        </a:xfrm>
        <a:prstGeom prst="rect">
          <a:avLst/>
        </a:prstGeom>
        <a:noFill/>
        <a:ln>
          <a:noFill/>
        </a:ln>
        <a:effectLst/>
      </dgm:spPr>
      <dgm:t>
        <a:bodyPr/>
        <a:lstStyle/>
        <a:p>
          <a:r>
            <a:rPr lang="en-US" dirty="0" smtClean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Arial" panose="020B0604020202020204"/>
              <a:ea typeface="+mn-ea"/>
              <a:cs typeface="+mn-cs"/>
            </a:rPr>
            <a:t>Attendance at 1 or more: multidisciplinary HF disease management program, cardiac rehabilitation program, or HF group educational classes</a:t>
          </a:r>
          <a:endParaRPr lang="en-US" dirty="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Arial" panose="020B0604020202020204"/>
            <a:ea typeface="+mn-ea"/>
            <a:cs typeface="+mn-cs"/>
          </a:endParaRPr>
        </a:p>
      </dgm:t>
    </dgm:pt>
    <dgm:pt modelId="{F4B64066-F961-4EBE-BD66-07DC883842F1}" type="parTrans" cxnId="{16B973AB-39F0-4B1F-A786-BEE4F7F82D37}">
      <dgm:prSet/>
      <dgm:spPr/>
      <dgm:t>
        <a:bodyPr/>
        <a:lstStyle/>
        <a:p>
          <a:endParaRPr lang="en-US"/>
        </a:p>
      </dgm:t>
    </dgm:pt>
    <dgm:pt modelId="{B1565E02-78AE-4CF9-9C13-CB839FD68AB6}" type="sibTrans" cxnId="{16B973AB-39F0-4B1F-A786-BEE4F7F82D37}">
      <dgm:prSet/>
      <dgm:spPr/>
      <dgm:t>
        <a:bodyPr/>
        <a:lstStyle/>
        <a:p>
          <a:endParaRPr lang="en-US"/>
        </a:p>
      </dgm:t>
    </dgm:pt>
    <dgm:pt modelId="{2E9F3C31-E695-448E-8245-1FF49DC0A194}" type="pres">
      <dgm:prSet presAssocID="{60548303-D31C-473A-8F9C-306239F2AAE6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806EDEEB-62E7-41BD-A663-6C28EF8449FE}" type="pres">
      <dgm:prSet presAssocID="{0022CA8C-664F-4656-A1CA-57957CA07EB2}" presName="thickLine" presStyleLbl="alignNode1" presStyleIdx="0" presStyleCnt="1"/>
      <dgm:spPr>
        <a:xfrm>
          <a:off x="0" y="0"/>
          <a:ext cx="8229655" cy="0"/>
        </a:xfrm>
        <a:prstGeom prst="line">
          <a:avLst/>
        </a:prstGeom>
        <a:solidFill>
          <a:srgbClr val="B21D25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B21D2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en-US"/>
        </a:p>
      </dgm:t>
    </dgm:pt>
    <dgm:pt modelId="{53E41F5E-5832-4435-91C3-444A2A775244}" type="pres">
      <dgm:prSet presAssocID="{0022CA8C-664F-4656-A1CA-57957CA07EB2}" presName="horz1" presStyleCnt="0"/>
      <dgm:spPr/>
    </dgm:pt>
    <dgm:pt modelId="{F2CA1E79-B969-4BAF-8D0E-0636EADFFFAD}" type="pres">
      <dgm:prSet presAssocID="{0022CA8C-664F-4656-A1CA-57957CA07EB2}" presName="tx1" presStyleLbl="revTx" presStyleIdx="0" presStyleCnt="7"/>
      <dgm:spPr/>
      <dgm:t>
        <a:bodyPr/>
        <a:lstStyle/>
        <a:p>
          <a:endParaRPr lang="en-US"/>
        </a:p>
      </dgm:t>
    </dgm:pt>
    <dgm:pt modelId="{12E725D5-97F6-41F4-9448-4C8D3B08497F}" type="pres">
      <dgm:prSet presAssocID="{0022CA8C-664F-4656-A1CA-57957CA07EB2}" presName="vert1" presStyleCnt="0"/>
      <dgm:spPr/>
    </dgm:pt>
    <dgm:pt modelId="{7795692F-365F-4216-B842-91B199EFCF9F}" type="pres">
      <dgm:prSet presAssocID="{5D17BA86-6FE3-4669-A8C0-8434E3AA62F1}" presName="vertSpace2a" presStyleCnt="0"/>
      <dgm:spPr/>
    </dgm:pt>
    <dgm:pt modelId="{A9D28657-8333-4E70-BFFD-20443EB9DC34}" type="pres">
      <dgm:prSet presAssocID="{5D17BA86-6FE3-4669-A8C0-8434E3AA62F1}" presName="horz2" presStyleCnt="0"/>
      <dgm:spPr/>
    </dgm:pt>
    <dgm:pt modelId="{C838E11B-2E0A-4ED0-BFDD-334EF89F98F0}" type="pres">
      <dgm:prSet presAssocID="{5D17BA86-6FE3-4669-A8C0-8434E3AA62F1}" presName="horzSpace2" presStyleCnt="0"/>
      <dgm:spPr/>
    </dgm:pt>
    <dgm:pt modelId="{3B04932E-F35C-4EC1-9273-8A73A0822BF9}" type="pres">
      <dgm:prSet presAssocID="{5D17BA86-6FE3-4669-A8C0-8434E3AA62F1}" presName="tx2" presStyleLbl="revTx" presStyleIdx="1" presStyleCnt="7"/>
      <dgm:spPr/>
      <dgm:t>
        <a:bodyPr/>
        <a:lstStyle/>
        <a:p>
          <a:endParaRPr lang="en-US"/>
        </a:p>
      </dgm:t>
    </dgm:pt>
    <dgm:pt modelId="{DB1BFE7C-E9C6-4E1F-8D52-FEEBB5B0AB1C}" type="pres">
      <dgm:prSet presAssocID="{5D17BA86-6FE3-4669-A8C0-8434E3AA62F1}" presName="vert2" presStyleCnt="0"/>
      <dgm:spPr/>
    </dgm:pt>
    <dgm:pt modelId="{275190EC-236C-48CE-992B-F825A68327A0}" type="pres">
      <dgm:prSet presAssocID="{5D17BA86-6FE3-4669-A8C0-8434E3AA62F1}" presName="thinLine2b" presStyleLbl="callout" presStyleIdx="0" presStyleCnt="6"/>
      <dgm:spPr>
        <a:xfrm>
          <a:off x="1645931" y="486304"/>
          <a:ext cx="6583724" cy="0"/>
        </a:xfrm>
        <a:prstGeom prst="line">
          <a:avLst/>
        </a:prstGeom>
        <a:solidFill>
          <a:srgbClr val="B21D25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B21D25">
              <a:tint val="5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en-US"/>
        </a:p>
      </dgm:t>
    </dgm:pt>
    <dgm:pt modelId="{751154FE-6AFE-4398-A962-859C82C6E19E}" type="pres">
      <dgm:prSet presAssocID="{5D17BA86-6FE3-4669-A8C0-8434E3AA62F1}" presName="vertSpace2b" presStyleCnt="0"/>
      <dgm:spPr/>
    </dgm:pt>
    <dgm:pt modelId="{B859246C-8D98-4F88-AF55-614F1BE931C3}" type="pres">
      <dgm:prSet presAssocID="{57326A84-2E20-402A-9FA9-C06113DDF13B}" presName="horz2" presStyleCnt="0"/>
      <dgm:spPr/>
    </dgm:pt>
    <dgm:pt modelId="{9AC2CA3F-CC75-4CE8-ABFE-84ADA8B95A88}" type="pres">
      <dgm:prSet presAssocID="{57326A84-2E20-402A-9FA9-C06113DDF13B}" presName="horzSpace2" presStyleCnt="0"/>
      <dgm:spPr/>
    </dgm:pt>
    <dgm:pt modelId="{244B15D9-C42C-4859-8C0A-9D27EE162694}" type="pres">
      <dgm:prSet presAssocID="{57326A84-2E20-402A-9FA9-C06113DDF13B}" presName="tx2" presStyleLbl="revTx" presStyleIdx="2" presStyleCnt="7"/>
      <dgm:spPr/>
      <dgm:t>
        <a:bodyPr/>
        <a:lstStyle/>
        <a:p>
          <a:endParaRPr lang="en-US"/>
        </a:p>
      </dgm:t>
    </dgm:pt>
    <dgm:pt modelId="{CA8E11AC-CFC6-4478-9D26-DCF42FF5613C}" type="pres">
      <dgm:prSet presAssocID="{57326A84-2E20-402A-9FA9-C06113DDF13B}" presName="vert2" presStyleCnt="0"/>
      <dgm:spPr/>
    </dgm:pt>
    <dgm:pt modelId="{FD40503B-6737-4B94-9586-6D9ED1102F51}" type="pres">
      <dgm:prSet presAssocID="{57326A84-2E20-402A-9FA9-C06113DDF13B}" presName="thinLine2b" presStyleLbl="callout" presStyleIdx="1" presStyleCnt="6"/>
      <dgm:spPr>
        <a:xfrm>
          <a:off x="1645931" y="972608"/>
          <a:ext cx="6583724" cy="0"/>
        </a:xfrm>
        <a:prstGeom prst="line">
          <a:avLst/>
        </a:prstGeom>
        <a:solidFill>
          <a:srgbClr val="B21D25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B21D25">
              <a:tint val="5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en-US"/>
        </a:p>
      </dgm:t>
    </dgm:pt>
    <dgm:pt modelId="{862E6627-FFF3-4903-A4F6-D11F699AF733}" type="pres">
      <dgm:prSet presAssocID="{57326A84-2E20-402A-9FA9-C06113DDF13B}" presName="vertSpace2b" presStyleCnt="0"/>
      <dgm:spPr/>
    </dgm:pt>
    <dgm:pt modelId="{1085F48B-71A3-46A5-9CD8-AC170CF70DD0}" type="pres">
      <dgm:prSet presAssocID="{830EB92A-27F2-4DEC-A5BA-81F538BB0A40}" presName="horz2" presStyleCnt="0"/>
      <dgm:spPr/>
    </dgm:pt>
    <dgm:pt modelId="{E86AEEA0-8381-45BB-ADDC-0D5376F13C00}" type="pres">
      <dgm:prSet presAssocID="{830EB92A-27F2-4DEC-A5BA-81F538BB0A40}" presName="horzSpace2" presStyleCnt="0"/>
      <dgm:spPr/>
    </dgm:pt>
    <dgm:pt modelId="{1DDE3E75-57B6-4C09-9961-2D435C99A9B1}" type="pres">
      <dgm:prSet presAssocID="{830EB92A-27F2-4DEC-A5BA-81F538BB0A40}" presName="tx2" presStyleLbl="revTx" presStyleIdx="3" presStyleCnt="7"/>
      <dgm:spPr/>
      <dgm:t>
        <a:bodyPr/>
        <a:lstStyle/>
        <a:p>
          <a:endParaRPr lang="en-US"/>
        </a:p>
      </dgm:t>
    </dgm:pt>
    <dgm:pt modelId="{1F163012-A092-4F78-B476-7925B3127573}" type="pres">
      <dgm:prSet presAssocID="{830EB92A-27F2-4DEC-A5BA-81F538BB0A40}" presName="vert2" presStyleCnt="0"/>
      <dgm:spPr/>
    </dgm:pt>
    <dgm:pt modelId="{A1196480-9C62-4E9C-8B65-25E910E6BAB8}" type="pres">
      <dgm:prSet presAssocID="{830EB92A-27F2-4DEC-A5BA-81F538BB0A40}" presName="thinLine2b" presStyleLbl="callout" presStyleIdx="2" presStyleCnt="6"/>
      <dgm:spPr>
        <a:xfrm>
          <a:off x="1645931" y="1458913"/>
          <a:ext cx="6583724" cy="0"/>
        </a:xfrm>
        <a:prstGeom prst="line">
          <a:avLst/>
        </a:prstGeom>
        <a:solidFill>
          <a:srgbClr val="B21D25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B21D25">
              <a:tint val="5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en-US"/>
        </a:p>
      </dgm:t>
    </dgm:pt>
    <dgm:pt modelId="{E443BAE4-CC08-4605-904B-562FCE9704D3}" type="pres">
      <dgm:prSet presAssocID="{830EB92A-27F2-4DEC-A5BA-81F538BB0A40}" presName="vertSpace2b" presStyleCnt="0"/>
      <dgm:spPr/>
    </dgm:pt>
    <dgm:pt modelId="{3428F4AD-071D-4458-802E-755BCE64EA09}" type="pres">
      <dgm:prSet presAssocID="{AB728C7E-FBAD-4372-8B17-766C6593CEBD}" presName="horz2" presStyleCnt="0"/>
      <dgm:spPr/>
    </dgm:pt>
    <dgm:pt modelId="{361940D8-F64D-4F5C-99C6-2E77A30C2071}" type="pres">
      <dgm:prSet presAssocID="{AB728C7E-FBAD-4372-8B17-766C6593CEBD}" presName="horzSpace2" presStyleCnt="0"/>
      <dgm:spPr/>
    </dgm:pt>
    <dgm:pt modelId="{4B1CBDA9-167A-44F0-A62C-0C9D4AF74C31}" type="pres">
      <dgm:prSet presAssocID="{AB728C7E-FBAD-4372-8B17-766C6593CEBD}" presName="tx2" presStyleLbl="revTx" presStyleIdx="4" presStyleCnt="7"/>
      <dgm:spPr/>
      <dgm:t>
        <a:bodyPr/>
        <a:lstStyle/>
        <a:p>
          <a:endParaRPr lang="en-US"/>
        </a:p>
      </dgm:t>
    </dgm:pt>
    <dgm:pt modelId="{1D47CA7C-5A54-4791-A28D-98F55B87DCF3}" type="pres">
      <dgm:prSet presAssocID="{AB728C7E-FBAD-4372-8B17-766C6593CEBD}" presName="vert2" presStyleCnt="0"/>
      <dgm:spPr/>
    </dgm:pt>
    <dgm:pt modelId="{6871925F-0EFA-47DF-88AD-423432F16AFC}" type="pres">
      <dgm:prSet presAssocID="{AB728C7E-FBAD-4372-8B17-766C6593CEBD}" presName="thinLine2b" presStyleLbl="callout" presStyleIdx="3" presStyleCnt="6"/>
      <dgm:spPr>
        <a:xfrm>
          <a:off x="1645931" y="1945217"/>
          <a:ext cx="6583724" cy="0"/>
        </a:xfrm>
        <a:prstGeom prst="line">
          <a:avLst/>
        </a:prstGeom>
        <a:solidFill>
          <a:srgbClr val="B21D25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B21D25">
              <a:tint val="5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en-US"/>
        </a:p>
      </dgm:t>
    </dgm:pt>
    <dgm:pt modelId="{4F2ECD9A-0513-41AD-AAA4-7D525FE159ED}" type="pres">
      <dgm:prSet presAssocID="{AB728C7E-FBAD-4372-8B17-766C6593CEBD}" presName="vertSpace2b" presStyleCnt="0"/>
      <dgm:spPr/>
    </dgm:pt>
    <dgm:pt modelId="{536D6164-723B-4955-84EB-269E43AF012A}" type="pres">
      <dgm:prSet presAssocID="{59B835DD-B473-4F7D-8B48-1175BEAF7924}" presName="horz2" presStyleCnt="0"/>
      <dgm:spPr/>
    </dgm:pt>
    <dgm:pt modelId="{0FDFC6C5-AED1-495B-AB8A-86E95C87FC4D}" type="pres">
      <dgm:prSet presAssocID="{59B835DD-B473-4F7D-8B48-1175BEAF7924}" presName="horzSpace2" presStyleCnt="0"/>
      <dgm:spPr/>
    </dgm:pt>
    <dgm:pt modelId="{F6FDFFE6-3A83-4C12-A2CC-0842CB681FCD}" type="pres">
      <dgm:prSet presAssocID="{59B835DD-B473-4F7D-8B48-1175BEAF7924}" presName="tx2" presStyleLbl="revTx" presStyleIdx="5" presStyleCnt="7"/>
      <dgm:spPr/>
      <dgm:t>
        <a:bodyPr/>
        <a:lstStyle/>
        <a:p>
          <a:endParaRPr lang="en-US"/>
        </a:p>
      </dgm:t>
    </dgm:pt>
    <dgm:pt modelId="{963D1001-B09B-449D-ADF9-9F9E1EED7D44}" type="pres">
      <dgm:prSet presAssocID="{59B835DD-B473-4F7D-8B48-1175BEAF7924}" presName="vert2" presStyleCnt="0"/>
      <dgm:spPr/>
    </dgm:pt>
    <dgm:pt modelId="{4DEB716D-F865-4D79-B807-A0A2048437D1}" type="pres">
      <dgm:prSet presAssocID="{59B835DD-B473-4F7D-8B48-1175BEAF7924}" presName="thinLine2b" presStyleLbl="callout" presStyleIdx="4" presStyleCnt="6"/>
      <dgm:spPr>
        <a:xfrm>
          <a:off x="1645931" y="2431521"/>
          <a:ext cx="6583724" cy="0"/>
        </a:xfrm>
        <a:prstGeom prst="line">
          <a:avLst/>
        </a:prstGeom>
        <a:solidFill>
          <a:srgbClr val="B21D25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B21D25">
              <a:tint val="5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en-US"/>
        </a:p>
      </dgm:t>
    </dgm:pt>
    <dgm:pt modelId="{52A55E71-7CA0-48ED-B44B-20384D7A78AC}" type="pres">
      <dgm:prSet presAssocID="{59B835DD-B473-4F7D-8B48-1175BEAF7924}" presName="vertSpace2b" presStyleCnt="0"/>
      <dgm:spPr/>
    </dgm:pt>
    <dgm:pt modelId="{3A1DA996-B1E9-4FEF-BA5B-14BEB57F63D0}" type="pres">
      <dgm:prSet presAssocID="{E37FEDCC-3DCB-418E-9165-D4D09E60E321}" presName="horz2" presStyleCnt="0"/>
      <dgm:spPr/>
    </dgm:pt>
    <dgm:pt modelId="{98730504-4607-4D05-A46A-009856693605}" type="pres">
      <dgm:prSet presAssocID="{E37FEDCC-3DCB-418E-9165-D4D09E60E321}" presName="horzSpace2" presStyleCnt="0"/>
      <dgm:spPr/>
    </dgm:pt>
    <dgm:pt modelId="{A98DC36D-4E27-4B0A-B4E5-C9DFF34EE32E}" type="pres">
      <dgm:prSet presAssocID="{E37FEDCC-3DCB-418E-9165-D4D09E60E321}" presName="tx2" presStyleLbl="revTx" presStyleIdx="6" presStyleCnt="7"/>
      <dgm:spPr/>
      <dgm:t>
        <a:bodyPr/>
        <a:lstStyle/>
        <a:p>
          <a:endParaRPr lang="en-US"/>
        </a:p>
      </dgm:t>
    </dgm:pt>
    <dgm:pt modelId="{92D625BE-A292-47D5-8D50-60E77729CCB1}" type="pres">
      <dgm:prSet presAssocID="{E37FEDCC-3DCB-418E-9165-D4D09E60E321}" presName="vert2" presStyleCnt="0"/>
      <dgm:spPr/>
    </dgm:pt>
    <dgm:pt modelId="{0EFB1BE0-511D-4288-BA8C-EBED2B710CEE}" type="pres">
      <dgm:prSet presAssocID="{E37FEDCC-3DCB-418E-9165-D4D09E60E321}" presName="thinLine2b" presStyleLbl="callout" presStyleIdx="5" presStyleCnt="6"/>
      <dgm:spPr>
        <a:xfrm>
          <a:off x="1645931" y="2917826"/>
          <a:ext cx="6583724" cy="0"/>
        </a:xfrm>
        <a:prstGeom prst="line">
          <a:avLst/>
        </a:prstGeom>
        <a:solidFill>
          <a:srgbClr val="B21D25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B21D25">
              <a:tint val="5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en-US"/>
        </a:p>
      </dgm:t>
    </dgm:pt>
    <dgm:pt modelId="{7CFAFEF7-45E8-445A-B492-35D05F1A08AD}" type="pres">
      <dgm:prSet presAssocID="{E37FEDCC-3DCB-418E-9165-D4D09E60E321}" presName="vertSpace2b" presStyleCnt="0"/>
      <dgm:spPr/>
    </dgm:pt>
  </dgm:ptLst>
  <dgm:cxnLst>
    <dgm:cxn modelId="{D5353B51-D901-3C4A-92FC-451702A244A7}" type="presOf" srcId="{830EB92A-27F2-4DEC-A5BA-81F538BB0A40}" destId="{1DDE3E75-57B6-4C09-9961-2D435C99A9B1}" srcOrd="0" destOrd="0" presId="urn:microsoft.com/office/officeart/2008/layout/LinedList"/>
    <dgm:cxn modelId="{C8547988-BB63-8548-9A80-E24107104C8B}" type="presOf" srcId="{57326A84-2E20-402A-9FA9-C06113DDF13B}" destId="{244B15D9-C42C-4859-8C0A-9D27EE162694}" srcOrd="0" destOrd="0" presId="urn:microsoft.com/office/officeart/2008/layout/LinedList"/>
    <dgm:cxn modelId="{92A9F211-1763-48EF-9805-C31702808A79}" srcId="{0022CA8C-664F-4656-A1CA-57957CA07EB2}" destId="{5D17BA86-6FE3-4669-A8C0-8434E3AA62F1}" srcOrd="0" destOrd="0" parTransId="{7F75CE72-8BE1-4F05-B68F-9D411060406D}" sibTransId="{773D2624-013F-48B7-A53E-3EA151A2C448}"/>
    <dgm:cxn modelId="{6DFD6BBF-43BE-46E8-896C-1CCF83A51747}" srcId="{0022CA8C-664F-4656-A1CA-57957CA07EB2}" destId="{59B835DD-B473-4F7D-8B48-1175BEAF7924}" srcOrd="4" destOrd="0" parTransId="{7C4A6B41-9877-4216-A0F6-F680648A5F84}" sibTransId="{77864271-9EE0-4C47-9CC4-07A823E5191D}"/>
    <dgm:cxn modelId="{584AD17C-A838-4F08-ABA7-1B71A21A2B3D}" srcId="{0022CA8C-664F-4656-A1CA-57957CA07EB2}" destId="{830EB92A-27F2-4DEC-A5BA-81F538BB0A40}" srcOrd="2" destOrd="0" parTransId="{3752C49B-538B-4BFE-9C66-C7C594C91FF9}" sibTransId="{8CD67DCA-7AE7-481C-874C-52F1CBE0DF7C}"/>
    <dgm:cxn modelId="{8CAED9F1-4D98-44A3-8F58-75CFC47E0E45}" srcId="{0022CA8C-664F-4656-A1CA-57957CA07EB2}" destId="{AB728C7E-FBAD-4372-8B17-766C6593CEBD}" srcOrd="3" destOrd="0" parTransId="{538660C8-F4B0-4F6E-B888-A3F2538673D8}" sibTransId="{8513C61E-FDCC-40A2-AF96-A312CA9956A7}"/>
    <dgm:cxn modelId="{EB62F66E-5789-4844-A976-A005A26A7B2F}" type="presOf" srcId="{60548303-D31C-473A-8F9C-306239F2AAE6}" destId="{2E9F3C31-E695-448E-8245-1FF49DC0A194}" srcOrd="0" destOrd="0" presId="urn:microsoft.com/office/officeart/2008/layout/LinedList"/>
    <dgm:cxn modelId="{1379EA19-B38B-4909-97B9-EA477B7DEF67}" srcId="{60548303-D31C-473A-8F9C-306239F2AAE6}" destId="{0022CA8C-664F-4656-A1CA-57957CA07EB2}" srcOrd="0" destOrd="0" parTransId="{D7F1C6AB-C5A7-46DB-96F5-4FC4642D6E22}" sibTransId="{7C3D9500-DE6C-49F8-9B60-94EF6929DC2B}"/>
    <dgm:cxn modelId="{72017416-0A00-2A4F-87F2-53D0E637B8F9}" type="presOf" srcId="{E37FEDCC-3DCB-418E-9165-D4D09E60E321}" destId="{A98DC36D-4E27-4B0A-B4E5-C9DFF34EE32E}" srcOrd="0" destOrd="0" presId="urn:microsoft.com/office/officeart/2008/layout/LinedList"/>
    <dgm:cxn modelId="{8854F10A-FFA5-0A4C-B103-2C7A32A337F5}" type="presOf" srcId="{5D17BA86-6FE3-4669-A8C0-8434E3AA62F1}" destId="{3B04932E-F35C-4EC1-9273-8A73A0822BF9}" srcOrd="0" destOrd="0" presId="urn:microsoft.com/office/officeart/2008/layout/LinedList"/>
    <dgm:cxn modelId="{92AEC8D9-25F1-E842-9834-47F2A38FE432}" type="presOf" srcId="{0022CA8C-664F-4656-A1CA-57957CA07EB2}" destId="{F2CA1E79-B969-4BAF-8D0E-0636EADFFFAD}" srcOrd="0" destOrd="0" presId="urn:microsoft.com/office/officeart/2008/layout/LinedList"/>
    <dgm:cxn modelId="{16B973AB-39F0-4B1F-A786-BEE4F7F82D37}" srcId="{0022CA8C-664F-4656-A1CA-57957CA07EB2}" destId="{E37FEDCC-3DCB-418E-9165-D4D09E60E321}" srcOrd="5" destOrd="0" parTransId="{F4B64066-F961-4EBE-BD66-07DC883842F1}" sibTransId="{B1565E02-78AE-4CF9-9C13-CB839FD68AB6}"/>
    <dgm:cxn modelId="{136046CF-FCAE-4CD7-88AF-49B1A17F284C}" srcId="{0022CA8C-664F-4656-A1CA-57957CA07EB2}" destId="{57326A84-2E20-402A-9FA9-C06113DDF13B}" srcOrd="1" destOrd="0" parTransId="{A7E1109E-6E18-4401-8E96-06E88CE8CAFC}" sibTransId="{00062968-0C30-4F75-A5E3-1F4BE1C32E7A}"/>
    <dgm:cxn modelId="{C897DC87-C1D4-BA4F-8A94-200574CAC532}" type="presOf" srcId="{59B835DD-B473-4F7D-8B48-1175BEAF7924}" destId="{F6FDFFE6-3A83-4C12-A2CC-0842CB681FCD}" srcOrd="0" destOrd="0" presId="urn:microsoft.com/office/officeart/2008/layout/LinedList"/>
    <dgm:cxn modelId="{924B063B-0726-6C49-B7D2-46AEA019AD46}" type="presOf" srcId="{AB728C7E-FBAD-4372-8B17-766C6593CEBD}" destId="{4B1CBDA9-167A-44F0-A62C-0C9D4AF74C31}" srcOrd="0" destOrd="0" presId="urn:microsoft.com/office/officeart/2008/layout/LinedList"/>
    <dgm:cxn modelId="{90FFC054-4B64-CE4E-931F-100F85AFDBEB}" type="presParOf" srcId="{2E9F3C31-E695-448E-8245-1FF49DC0A194}" destId="{806EDEEB-62E7-41BD-A663-6C28EF8449FE}" srcOrd="0" destOrd="0" presId="urn:microsoft.com/office/officeart/2008/layout/LinedList"/>
    <dgm:cxn modelId="{6EF5DC7C-9927-1145-BC98-6AF2A3685ACB}" type="presParOf" srcId="{2E9F3C31-E695-448E-8245-1FF49DC0A194}" destId="{53E41F5E-5832-4435-91C3-444A2A775244}" srcOrd="1" destOrd="0" presId="urn:microsoft.com/office/officeart/2008/layout/LinedList"/>
    <dgm:cxn modelId="{BF642223-590E-9748-B1DD-888F3135EA6D}" type="presParOf" srcId="{53E41F5E-5832-4435-91C3-444A2A775244}" destId="{F2CA1E79-B969-4BAF-8D0E-0636EADFFFAD}" srcOrd="0" destOrd="0" presId="urn:microsoft.com/office/officeart/2008/layout/LinedList"/>
    <dgm:cxn modelId="{3396AB68-5E4A-BE41-92D3-C910B14DD2FB}" type="presParOf" srcId="{53E41F5E-5832-4435-91C3-444A2A775244}" destId="{12E725D5-97F6-41F4-9448-4C8D3B08497F}" srcOrd="1" destOrd="0" presId="urn:microsoft.com/office/officeart/2008/layout/LinedList"/>
    <dgm:cxn modelId="{166086EF-2B70-1C40-BF61-994BADB3431A}" type="presParOf" srcId="{12E725D5-97F6-41F4-9448-4C8D3B08497F}" destId="{7795692F-365F-4216-B842-91B199EFCF9F}" srcOrd="0" destOrd="0" presId="urn:microsoft.com/office/officeart/2008/layout/LinedList"/>
    <dgm:cxn modelId="{98AAFD82-014B-2B45-AC83-8367C5D67024}" type="presParOf" srcId="{12E725D5-97F6-41F4-9448-4C8D3B08497F}" destId="{A9D28657-8333-4E70-BFFD-20443EB9DC34}" srcOrd="1" destOrd="0" presId="urn:microsoft.com/office/officeart/2008/layout/LinedList"/>
    <dgm:cxn modelId="{B4BD5EA3-9F85-2C46-9ED0-138AFB4CA50C}" type="presParOf" srcId="{A9D28657-8333-4E70-BFFD-20443EB9DC34}" destId="{C838E11B-2E0A-4ED0-BFDD-334EF89F98F0}" srcOrd="0" destOrd="0" presId="urn:microsoft.com/office/officeart/2008/layout/LinedList"/>
    <dgm:cxn modelId="{CEA5A3E8-7729-9245-88E2-3DD67E254818}" type="presParOf" srcId="{A9D28657-8333-4E70-BFFD-20443EB9DC34}" destId="{3B04932E-F35C-4EC1-9273-8A73A0822BF9}" srcOrd="1" destOrd="0" presId="urn:microsoft.com/office/officeart/2008/layout/LinedList"/>
    <dgm:cxn modelId="{15E1CEB3-EE3A-D34E-9D6D-C87E3E62785B}" type="presParOf" srcId="{A9D28657-8333-4E70-BFFD-20443EB9DC34}" destId="{DB1BFE7C-E9C6-4E1F-8D52-FEEBB5B0AB1C}" srcOrd="2" destOrd="0" presId="urn:microsoft.com/office/officeart/2008/layout/LinedList"/>
    <dgm:cxn modelId="{31F269A1-1F8B-A348-986B-03947DFFDD37}" type="presParOf" srcId="{12E725D5-97F6-41F4-9448-4C8D3B08497F}" destId="{275190EC-236C-48CE-992B-F825A68327A0}" srcOrd="2" destOrd="0" presId="urn:microsoft.com/office/officeart/2008/layout/LinedList"/>
    <dgm:cxn modelId="{6D0495FE-EB55-C34D-B837-B72A9CD9777D}" type="presParOf" srcId="{12E725D5-97F6-41F4-9448-4C8D3B08497F}" destId="{751154FE-6AFE-4398-A962-859C82C6E19E}" srcOrd="3" destOrd="0" presId="urn:microsoft.com/office/officeart/2008/layout/LinedList"/>
    <dgm:cxn modelId="{BFD2AF88-8466-2C44-BF5C-5F6161BD102D}" type="presParOf" srcId="{12E725D5-97F6-41F4-9448-4C8D3B08497F}" destId="{B859246C-8D98-4F88-AF55-614F1BE931C3}" srcOrd="4" destOrd="0" presId="urn:microsoft.com/office/officeart/2008/layout/LinedList"/>
    <dgm:cxn modelId="{4FC777B2-7771-4B4D-9FE9-7EF26AD7B869}" type="presParOf" srcId="{B859246C-8D98-4F88-AF55-614F1BE931C3}" destId="{9AC2CA3F-CC75-4CE8-ABFE-84ADA8B95A88}" srcOrd="0" destOrd="0" presId="urn:microsoft.com/office/officeart/2008/layout/LinedList"/>
    <dgm:cxn modelId="{C362A4F2-F692-F34F-81B9-5EB7C149C98E}" type="presParOf" srcId="{B859246C-8D98-4F88-AF55-614F1BE931C3}" destId="{244B15D9-C42C-4859-8C0A-9D27EE162694}" srcOrd="1" destOrd="0" presId="urn:microsoft.com/office/officeart/2008/layout/LinedList"/>
    <dgm:cxn modelId="{E86CA932-5B33-D542-847B-12C1B8E54568}" type="presParOf" srcId="{B859246C-8D98-4F88-AF55-614F1BE931C3}" destId="{CA8E11AC-CFC6-4478-9D26-DCF42FF5613C}" srcOrd="2" destOrd="0" presId="urn:microsoft.com/office/officeart/2008/layout/LinedList"/>
    <dgm:cxn modelId="{151A8827-1195-CC4F-B914-FDD50762BF94}" type="presParOf" srcId="{12E725D5-97F6-41F4-9448-4C8D3B08497F}" destId="{FD40503B-6737-4B94-9586-6D9ED1102F51}" srcOrd="5" destOrd="0" presId="urn:microsoft.com/office/officeart/2008/layout/LinedList"/>
    <dgm:cxn modelId="{03C4A80A-16F3-B244-B37F-EDD985FB482E}" type="presParOf" srcId="{12E725D5-97F6-41F4-9448-4C8D3B08497F}" destId="{862E6627-FFF3-4903-A4F6-D11F699AF733}" srcOrd="6" destOrd="0" presId="urn:microsoft.com/office/officeart/2008/layout/LinedList"/>
    <dgm:cxn modelId="{7FE60720-5ACA-EF4A-8C55-D37983A001B5}" type="presParOf" srcId="{12E725D5-97F6-41F4-9448-4C8D3B08497F}" destId="{1085F48B-71A3-46A5-9CD8-AC170CF70DD0}" srcOrd="7" destOrd="0" presId="urn:microsoft.com/office/officeart/2008/layout/LinedList"/>
    <dgm:cxn modelId="{D2AAB42F-EFCC-9C44-9C74-A45C1A97DC95}" type="presParOf" srcId="{1085F48B-71A3-46A5-9CD8-AC170CF70DD0}" destId="{E86AEEA0-8381-45BB-ADDC-0D5376F13C00}" srcOrd="0" destOrd="0" presId="urn:microsoft.com/office/officeart/2008/layout/LinedList"/>
    <dgm:cxn modelId="{77211EB3-35AA-3749-A9D1-6296262C8826}" type="presParOf" srcId="{1085F48B-71A3-46A5-9CD8-AC170CF70DD0}" destId="{1DDE3E75-57B6-4C09-9961-2D435C99A9B1}" srcOrd="1" destOrd="0" presId="urn:microsoft.com/office/officeart/2008/layout/LinedList"/>
    <dgm:cxn modelId="{8B5BE777-2068-DB40-8E70-81C1C211FE03}" type="presParOf" srcId="{1085F48B-71A3-46A5-9CD8-AC170CF70DD0}" destId="{1F163012-A092-4F78-B476-7925B3127573}" srcOrd="2" destOrd="0" presId="urn:microsoft.com/office/officeart/2008/layout/LinedList"/>
    <dgm:cxn modelId="{305766CD-2289-F646-9CE3-91C0A31680DA}" type="presParOf" srcId="{12E725D5-97F6-41F4-9448-4C8D3B08497F}" destId="{A1196480-9C62-4E9C-8B65-25E910E6BAB8}" srcOrd="8" destOrd="0" presId="urn:microsoft.com/office/officeart/2008/layout/LinedList"/>
    <dgm:cxn modelId="{2C04EA3C-1B03-A84B-8CF7-F79EBB06FF21}" type="presParOf" srcId="{12E725D5-97F6-41F4-9448-4C8D3B08497F}" destId="{E443BAE4-CC08-4605-904B-562FCE9704D3}" srcOrd="9" destOrd="0" presId="urn:microsoft.com/office/officeart/2008/layout/LinedList"/>
    <dgm:cxn modelId="{5F647D47-2157-2D4E-B839-DC8BAA9F54C0}" type="presParOf" srcId="{12E725D5-97F6-41F4-9448-4C8D3B08497F}" destId="{3428F4AD-071D-4458-802E-755BCE64EA09}" srcOrd="10" destOrd="0" presId="urn:microsoft.com/office/officeart/2008/layout/LinedList"/>
    <dgm:cxn modelId="{D09AFB38-F154-C644-8EFB-9D597B55FB78}" type="presParOf" srcId="{3428F4AD-071D-4458-802E-755BCE64EA09}" destId="{361940D8-F64D-4F5C-99C6-2E77A30C2071}" srcOrd="0" destOrd="0" presId="urn:microsoft.com/office/officeart/2008/layout/LinedList"/>
    <dgm:cxn modelId="{349B705C-E28D-3746-9807-E0E1DA759659}" type="presParOf" srcId="{3428F4AD-071D-4458-802E-755BCE64EA09}" destId="{4B1CBDA9-167A-44F0-A62C-0C9D4AF74C31}" srcOrd="1" destOrd="0" presId="urn:microsoft.com/office/officeart/2008/layout/LinedList"/>
    <dgm:cxn modelId="{D3084774-36D4-B44F-BB00-6B013157E4FD}" type="presParOf" srcId="{3428F4AD-071D-4458-802E-755BCE64EA09}" destId="{1D47CA7C-5A54-4791-A28D-98F55B87DCF3}" srcOrd="2" destOrd="0" presId="urn:microsoft.com/office/officeart/2008/layout/LinedList"/>
    <dgm:cxn modelId="{4C0D45E1-FA00-8C43-96AB-2AA50EF704FB}" type="presParOf" srcId="{12E725D5-97F6-41F4-9448-4C8D3B08497F}" destId="{6871925F-0EFA-47DF-88AD-423432F16AFC}" srcOrd="11" destOrd="0" presId="urn:microsoft.com/office/officeart/2008/layout/LinedList"/>
    <dgm:cxn modelId="{334205DF-E9A0-C04D-BE10-A3D4D89EAA91}" type="presParOf" srcId="{12E725D5-97F6-41F4-9448-4C8D3B08497F}" destId="{4F2ECD9A-0513-41AD-AAA4-7D525FE159ED}" srcOrd="12" destOrd="0" presId="urn:microsoft.com/office/officeart/2008/layout/LinedList"/>
    <dgm:cxn modelId="{0CEC5A51-04C7-D541-B457-1FA381648022}" type="presParOf" srcId="{12E725D5-97F6-41F4-9448-4C8D3B08497F}" destId="{536D6164-723B-4955-84EB-269E43AF012A}" srcOrd="13" destOrd="0" presId="urn:microsoft.com/office/officeart/2008/layout/LinedList"/>
    <dgm:cxn modelId="{B11E67F6-FF50-D549-A47E-C6FA5A64AB09}" type="presParOf" srcId="{536D6164-723B-4955-84EB-269E43AF012A}" destId="{0FDFC6C5-AED1-495B-AB8A-86E95C87FC4D}" srcOrd="0" destOrd="0" presId="urn:microsoft.com/office/officeart/2008/layout/LinedList"/>
    <dgm:cxn modelId="{45F23ADE-ED94-7645-ABF5-E53158F71170}" type="presParOf" srcId="{536D6164-723B-4955-84EB-269E43AF012A}" destId="{F6FDFFE6-3A83-4C12-A2CC-0842CB681FCD}" srcOrd="1" destOrd="0" presId="urn:microsoft.com/office/officeart/2008/layout/LinedList"/>
    <dgm:cxn modelId="{4EC1BA82-0ACD-2647-A789-03DA0A536A29}" type="presParOf" srcId="{536D6164-723B-4955-84EB-269E43AF012A}" destId="{963D1001-B09B-449D-ADF9-9F9E1EED7D44}" srcOrd="2" destOrd="0" presId="urn:microsoft.com/office/officeart/2008/layout/LinedList"/>
    <dgm:cxn modelId="{30DD444E-8D85-0547-8AD4-DB14110A1C2C}" type="presParOf" srcId="{12E725D5-97F6-41F4-9448-4C8D3B08497F}" destId="{4DEB716D-F865-4D79-B807-A0A2048437D1}" srcOrd="14" destOrd="0" presId="urn:microsoft.com/office/officeart/2008/layout/LinedList"/>
    <dgm:cxn modelId="{9D9247EB-AD71-F742-B908-DF61D049D908}" type="presParOf" srcId="{12E725D5-97F6-41F4-9448-4C8D3B08497F}" destId="{52A55E71-7CA0-48ED-B44B-20384D7A78AC}" srcOrd="15" destOrd="0" presId="urn:microsoft.com/office/officeart/2008/layout/LinedList"/>
    <dgm:cxn modelId="{72B0BE50-F8B9-8E41-80D2-4025F9AEFA32}" type="presParOf" srcId="{12E725D5-97F6-41F4-9448-4C8D3B08497F}" destId="{3A1DA996-B1E9-4FEF-BA5B-14BEB57F63D0}" srcOrd="16" destOrd="0" presId="urn:microsoft.com/office/officeart/2008/layout/LinedList"/>
    <dgm:cxn modelId="{3B957EBA-4B1C-DD44-8B3B-9D54345839FA}" type="presParOf" srcId="{3A1DA996-B1E9-4FEF-BA5B-14BEB57F63D0}" destId="{98730504-4607-4D05-A46A-009856693605}" srcOrd="0" destOrd="0" presId="urn:microsoft.com/office/officeart/2008/layout/LinedList"/>
    <dgm:cxn modelId="{C55CFAF7-79D9-3645-AE39-741CB184A9CD}" type="presParOf" srcId="{3A1DA996-B1E9-4FEF-BA5B-14BEB57F63D0}" destId="{A98DC36D-4E27-4B0A-B4E5-C9DFF34EE32E}" srcOrd="1" destOrd="0" presId="urn:microsoft.com/office/officeart/2008/layout/LinedList"/>
    <dgm:cxn modelId="{F55E733E-1156-A546-8D5E-3CF72724D34D}" type="presParOf" srcId="{3A1DA996-B1E9-4FEF-BA5B-14BEB57F63D0}" destId="{92D625BE-A292-47D5-8D50-60E77729CCB1}" srcOrd="2" destOrd="0" presId="urn:microsoft.com/office/officeart/2008/layout/LinedList"/>
    <dgm:cxn modelId="{3CCBF050-22D6-AD47-8181-2B629BA84E3E}" type="presParOf" srcId="{12E725D5-97F6-41F4-9448-4C8D3B08497F}" destId="{0EFB1BE0-511D-4288-BA8C-EBED2B710CEE}" srcOrd="17" destOrd="0" presId="urn:microsoft.com/office/officeart/2008/layout/LinedList"/>
    <dgm:cxn modelId="{8ACAF655-60AE-EA49-9ED8-C698D830A801}" type="presParOf" srcId="{12E725D5-97F6-41F4-9448-4C8D3B08497F}" destId="{7CFAFEF7-45E8-445A-B492-35D05F1A08AD}" srcOrd="18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6EDEEB-62E7-41BD-A663-6C28EF8449FE}">
      <dsp:nvSpPr>
        <dsp:cNvPr id="0" name=""/>
        <dsp:cNvSpPr/>
      </dsp:nvSpPr>
      <dsp:spPr>
        <a:xfrm>
          <a:off x="0" y="0"/>
          <a:ext cx="8073513" cy="0"/>
        </a:xfrm>
        <a:prstGeom prst="line">
          <a:avLst/>
        </a:prstGeom>
        <a:solidFill>
          <a:srgbClr val="B21D25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B21D2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CA1E79-B969-4BAF-8D0E-0636EADFFFAD}">
      <dsp:nvSpPr>
        <dsp:cNvPr id="0" name=""/>
        <dsp:cNvSpPr/>
      </dsp:nvSpPr>
      <dsp:spPr>
        <a:xfrm>
          <a:off x="0" y="0"/>
          <a:ext cx="1614702" cy="29411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Arial" panose="020B0604020202020204"/>
              <a:ea typeface="+mn-ea"/>
              <a:cs typeface="+mn-cs"/>
            </a:rPr>
            <a:t>Opportunity-Based Composite Score for Adherence to Quality Metrics</a:t>
          </a:r>
          <a:endParaRPr lang="en-US" sz="2000" kern="1200" dirty="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Arial" panose="020B0604020202020204"/>
            <a:ea typeface="+mn-ea"/>
            <a:cs typeface="+mn-cs"/>
          </a:endParaRPr>
        </a:p>
      </dsp:txBody>
      <dsp:txXfrm>
        <a:off x="0" y="0"/>
        <a:ext cx="1614702" cy="2941163"/>
      </dsp:txXfrm>
    </dsp:sp>
    <dsp:sp modelId="{3B04932E-F35C-4EC1-9273-8A73A0822BF9}">
      <dsp:nvSpPr>
        <dsp:cNvPr id="0" name=""/>
        <dsp:cNvSpPr/>
      </dsp:nvSpPr>
      <dsp:spPr>
        <a:xfrm>
          <a:off x="1735805" y="23157"/>
          <a:ext cx="6337707" cy="4631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Arial" panose="020B0604020202020204"/>
              <a:ea typeface="+mn-ea"/>
              <a:cs typeface="+mn-cs"/>
            </a:rPr>
            <a:t>Evidence-based β-blockers at ≥ 50% target dose </a:t>
          </a:r>
          <a:endParaRPr lang="en-US" sz="1300" kern="1200" dirty="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Arial" panose="020B0604020202020204"/>
            <a:ea typeface="+mn-ea"/>
            <a:cs typeface="+mn-cs"/>
          </a:endParaRPr>
        </a:p>
      </dsp:txBody>
      <dsp:txXfrm>
        <a:off x="1735805" y="23157"/>
        <a:ext cx="6337707" cy="463147"/>
      </dsp:txXfrm>
    </dsp:sp>
    <dsp:sp modelId="{275190EC-236C-48CE-992B-F825A68327A0}">
      <dsp:nvSpPr>
        <dsp:cNvPr id="0" name=""/>
        <dsp:cNvSpPr/>
      </dsp:nvSpPr>
      <dsp:spPr>
        <a:xfrm>
          <a:off x="1614702" y="486304"/>
          <a:ext cx="6458810" cy="0"/>
        </a:xfrm>
        <a:prstGeom prst="line">
          <a:avLst/>
        </a:prstGeom>
        <a:solidFill>
          <a:srgbClr val="B21D25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B21D25">
              <a:tint val="5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44B15D9-C42C-4859-8C0A-9D27EE162694}">
      <dsp:nvSpPr>
        <dsp:cNvPr id="0" name=""/>
        <dsp:cNvSpPr/>
      </dsp:nvSpPr>
      <dsp:spPr>
        <a:xfrm>
          <a:off x="1735805" y="509461"/>
          <a:ext cx="6337707" cy="4631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Arial" panose="020B0604020202020204"/>
              <a:ea typeface="+mn-ea"/>
              <a:cs typeface="+mn-cs"/>
            </a:rPr>
            <a:t>ACE-I, ARB, or sacubitril/valsartan use at ≥ 50% target dose</a:t>
          </a:r>
          <a:endParaRPr lang="en-US" sz="1300" kern="1200" dirty="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Arial" panose="020B0604020202020204"/>
            <a:ea typeface="+mn-ea"/>
            <a:cs typeface="+mn-cs"/>
          </a:endParaRPr>
        </a:p>
      </dsp:txBody>
      <dsp:txXfrm>
        <a:off x="1735805" y="509461"/>
        <a:ext cx="6337707" cy="463147"/>
      </dsp:txXfrm>
    </dsp:sp>
    <dsp:sp modelId="{FD40503B-6737-4B94-9586-6D9ED1102F51}">
      <dsp:nvSpPr>
        <dsp:cNvPr id="0" name=""/>
        <dsp:cNvSpPr/>
      </dsp:nvSpPr>
      <dsp:spPr>
        <a:xfrm>
          <a:off x="1614702" y="972608"/>
          <a:ext cx="6458810" cy="0"/>
        </a:xfrm>
        <a:prstGeom prst="line">
          <a:avLst/>
        </a:prstGeom>
        <a:solidFill>
          <a:srgbClr val="B21D25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B21D25">
              <a:tint val="5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DDE3E75-57B6-4C09-9961-2D435C99A9B1}">
      <dsp:nvSpPr>
        <dsp:cNvPr id="0" name=""/>
        <dsp:cNvSpPr/>
      </dsp:nvSpPr>
      <dsp:spPr>
        <a:xfrm>
          <a:off x="1735805" y="995766"/>
          <a:ext cx="6337707" cy="4631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Arial" panose="020B0604020202020204"/>
              <a:ea typeface="+mn-ea"/>
              <a:cs typeface="+mn-cs"/>
            </a:rPr>
            <a:t>Aldosterone antagonist use </a:t>
          </a:r>
          <a:endParaRPr lang="en-US" sz="1300" kern="1200" dirty="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Arial" panose="020B0604020202020204"/>
            <a:ea typeface="+mn-ea"/>
            <a:cs typeface="+mn-cs"/>
          </a:endParaRPr>
        </a:p>
      </dsp:txBody>
      <dsp:txXfrm>
        <a:off x="1735805" y="995766"/>
        <a:ext cx="6337707" cy="463147"/>
      </dsp:txXfrm>
    </dsp:sp>
    <dsp:sp modelId="{A1196480-9C62-4E9C-8B65-25E910E6BAB8}">
      <dsp:nvSpPr>
        <dsp:cNvPr id="0" name=""/>
        <dsp:cNvSpPr/>
      </dsp:nvSpPr>
      <dsp:spPr>
        <a:xfrm>
          <a:off x="1614702" y="1458913"/>
          <a:ext cx="6458810" cy="0"/>
        </a:xfrm>
        <a:prstGeom prst="line">
          <a:avLst/>
        </a:prstGeom>
        <a:solidFill>
          <a:srgbClr val="B21D25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B21D25">
              <a:tint val="5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B1CBDA9-167A-44F0-A62C-0C9D4AF74C31}">
      <dsp:nvSpPr>
        <dsp:cNvPr id="0" name=""/>
        <dsp:cNvSpPr/>
      </dsp:nvSpPr>
      <dsp:spPr>
        <a:xfrm>
          <a:off x="1735805" y="1482070"/>
          <a:ext cx="6337707" cy="4631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Arial" panose="020B0604020202020204"/>
              <a:ea typeface="+mn-ea"/>
              <a:cs typeface="+mn-cs"/>
            </a:rPr>
            <a:t>Anticoagulation use in patients with atrial fibrillation</a:t>
          </a:r>
          <a:endParaRPr lang="en-US" sz="1300" kern="1200" dirty="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Arial" panose="020B0604020202020204"/>
            <a:ea typeface="+mn-ea"/>
            <a:cs typeface="+mn-cs"/>
          </a:endParaRPr>
        </a:p>
      </dsp:txBody>
      <dsp:txXfrm>
        <a:off x="1735805" y="1482070"/>
        <a:ext cx="6337707" cy="463147"/>
      </dsp:txXfrm>
    </dsp:sp>
    <dsp:sp modelId="{6871925F-0EFA-47DF-88AD-423432F16AFC}">
      <dsp:nvSpPr>
        <dsp:cNvPr id="0" name=""/>
        <dsp:cNvSpPr/>
      </dsp:nvSpPr>
      <dsp:spPr>
        <a:xfrm>
          <a:off x="1614702" y="1945217"/>
          <a:ext cx="6458810" cy="0"/>
        </a:xfrm>
        <a:prstGeom prst="line">
          <a:avLst/>
        </a:prstGeom>
        <a:solidFill>
          <a:srgbClr val="B21D25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B21D25">
              <a:tint val="5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6FDFFE6-3A83-4C12-A2CC-0842CB681FCD}">
      <dsp:nvSpPr>
        <dsp:cNvPr id="0" name=""/>
        <dsp:cNvSpPr/>
      </dsp:nvSpPr>
      <dsp:spPr>
        <a:xfrm>
          <a:off x="1735805" y="1968374"/>
          <a:ext cx="6337707" cy="4631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Arial" panose="020B0604020202020204"/>
              <a:ea typeface="+mn-ea"/>
              <a:cs typeface="+mn-cs"/>
            </a:rPr>
            <a:t>In patients with LVEF ≤ 35%, ICD placement including CRT for patients with sinus rhythm, a LBBB, and a QRS ≥ 150 ms</a:t>
          </a:r>
          <a:endParaRPr lang="en-US" sz="1300" kern="1200" dirty="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Arial" panose="020B0604020202020204"/>
            <a:ea typeface="+mn-ea"/>
            <a:cs typeface="+mn-cs"/>
          </a:endParaRPr>
        </a:p>
      </dsp:txBody>
      <dsp:txXfrm>
        <a:off x="1735805" y="1968374"/>
        <a:ext cx="6337707" cy="463147"/>
      </dsp:txXfrm>
    </dsp:sp>
    <dsp:sp modelId="{4DEB716D-F865-4D79-B807-A0A2048437D1}">
      <dsp:nvSpPr>
        <dsp:cNvPr id="0" name=""/>
        <dsp:cNvSpPr/>
      </dsp:nvSpPr>
      <dsp:spPr>
        <a:xfrm>
          <a:off x="1614702" y="2431521"/>
          <a:ext cx="6458810" cy="0"/>
        </a:xfrm>
        <a:prstGeom prst="line">
          <a:avLst/>
        </a:prstGeom>
        <a:solidFill>
          <a:srgbClr val="B21D25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B21D25">
              <a:tint val="5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98DC36D-4E27-4B0A-B4E5-C9DFF34EE32E}">
      <dsp:nvSpPr>
        <dsp:cNvPr id="0" name=""/>
        <dsp:cNvSpPr/>
      </dsp:nvSpPr>
      <dsp:spPr>
        <a:xfrm>
          <a:off x="1735805" y="2454679"/>
          <a:ext cx="6337707" cy="4631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Arial" panose="020B0604020202020204"/>
              <a:ea typeface="+mn-ea"/>
              <a:cs typeface="+mn-cs"/>
            </a:rPr>
            <a:t>Attendance at 1 or more: multidisciplinary HF disease management program, cardiac rehabilitation program, or HF group educational classes</a:t>
          </a:r>
          <a:endParaRPr lang="en-US" sz="1300" kern="1200" dirty="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Arial" panose="020B0604020202020204"/>
            <a:ea typeface="+mn-ea"/>
            <a:cs typeface="+mn-cs"/>
          </a:endParaRPr>
        </a:p>
      </dsp:txBody>
      <dsp:txXfrm>
        <a:off x="1735805" y="2454679"/>
        <a:ext cx="6337707" cy="463147"/>
      </dsp:txXfrm>
    </dsp:sp>
    <dsp:sp modelId="{0EFB1BE0-511D-4288-BA8C-EBED2B710CEE}">
      <dsp:nvSpPr>
        <dsp:cNvPr id="0" name=""/>
        <dsp:cNvSpPr/>
      </dsp:nvSpPr>
      <dsp:spPr>
        <a:xfrm>
          <a:off x="1614702" y="2917826"/>
          <a:ext cx="6458810" cy="0"/>
        </a:xfrm>
        <a:prstGeom prst="line">
          <a:avLst/>
        </a:prstGeom>
        <a:solidFill>
          <a:srgbClr val="B21D25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B21D25">
              <a:tint val="5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0.12163</cdr:x>
      <cdr:y>0.29067</cdr:y>
    </cdr:from>
    <cdr:to>
      <cdr:x>0.92423</cdr:x>
      <cdr:y>0.29067</cdr:y>
    </cdr:to>
    <cdr:cxnSp macro="">
      <cdr:nvCxnSpPr>
        <cdr:cNvPr id="2" name="Straight Connector 1"/>
        <cdr:cNvCxnSpPr/>
      </cdr:nvCxnSpPr>
      <cdr:spPr>
        <a:xfrm xmlns:a="http://schemas.openxmlformats.org/drawingml/2006/main">
          <a:off x="540713" y="850597"/>
          <a:ext cx="3568058" cy="0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0070C0"/>
          </a:solidFill>
          <a:prstDash val="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885479-A69A-3643-B4F3-27A29E195752}" type="datetimeFigureOut">
              <a:rPr lang="en-US" smtClean="0"/>
              <a:t>12/11/2017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F83CF4-7647-B846-AC43-EEEF2A170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5529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04800" y="3200400"/>
            <a:ext cx="8382000" cy="1600199"/>
          </a:xfrm>
        </p:spPr>
        <p:txBody>
          <a:bodyPr/>
          <a:lstStyle>
            <a:lvl1pPr algn="l">
              <a:defRPr b="1" baseline="0"/>
            </a:lvl1pPr>
          </a:lstStyle>
          <a:p>
            <a:r>
              <a:rPr lang="en-US" dirty="0"/>
              <a:t>PRESENTATION </a:t>
            </a:r>
            <a:br>
              <a:rPr lang="en-US" dirty="0"/>
            </a:br>
            <a:r>
              <a:rPr lang="en-US" dirty="0"/>
              <a:t>TITLE HERE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4953000"/>
            <a:ext cx="6400800" cy="609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CE565-B6ED-4EFC-86DA-70B9D7DFB86B}" type="datetimeFigureOut">
              <a:rPr lang="en-US" smtClean="0"/>
              <a:pPr/>
              <a:t>12/11/2017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0D618-719B-498B-83FF-BED5B87DA2B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6629400"/>
            <a:ext cx="9144000" cy="228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6096000"/>
            <a:ext cx="9144000" cy="533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2" descr="\\BRENDA\kompleks file server\All Client Projects\The Language of Data\Prepped Files\final-logo-colored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4630" y="1676400"/>
            <a:ext cx="3722570" cy="1295400"/>
          </a:xfrm>
          <a:prstGeom prst="rect">
            <a:avLst/>
          </a:prstGeom>
          <a:noFill/>
        </p:spPr>
      </p:pic>
      <p:sp>
        <p:nvSpPr>
          <p:cNvPr id="12" name="Rectangle 11"/>
          <p:cNvSpPr/>
          <p:nvPr userDrawn="1"/>
        </p:nvSpPr>
        <p:spPr>
          <a:xfrm>
            <a:off x="0" y="228600"/>
            <a:ext cx="9144000" cy="304800"/>
          </a:xfrm>
          <a:prstGeom prst="rect">
            <a:avLst/>
          </a:prstGeom>
          <a:solidFill>
            <a:srgbClr val="D7BC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2057400"/>
            <a:ext cx="7239000" cy="4525963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4267200"/>
            <a:ext cx="381000" cy="25908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1676400"/>
            <a:ext cx="381000" cy="25908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381000" cy="1143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0" y="990600"/>
            <a:ext cx="4267200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 userDrawn="1"/>
        </p:nvCxnSpPr>
        <p:spPr>
          <a:xfrm rot="5400000">
            <a:off x="952500" y="1409700"/>
            <a:ext cx="533400" cy="1588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pic>
        <p:nvPicPr>
          <p:cNvPr id="12" name="Picture 11" descr="logo-boxes-01-01-01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858000" y="-152400"/>
            <a:ext cx="3103417" cy="2743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447800" y="1143000"/>
            <a:ext cx="2209800" cy="487362"/>
          </a:xfrm>
        </p:spPr>
        <p:txBody>
          <a:bodyPr>
            <a:normAutofit/>
          </a:bodyPr>
          <a:lstStyle>
            <a:lvl1pPr algn="l"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 goes here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228600"/>
            <a:ext cx="3581400" cy="5791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6553200"/>
            <a:ext cx="3581400" cy="3048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6019800"/>
            <a:ext cx="3581400" cy="533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3581400" cy="2286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Content Placeholder 18"/>
          <p:cNvSpPr>
            <a:spLocks noGrp="1"/>
          </p:cNvSpPr>
          <p:nvPr>
            <p:ph sz="quarter" idx="10" hasCustomPrompt="1"/>
          </p:nvPr>
        </p:nvSpPr>
        <p:spPr>
          <a:xfrm>
            <a:off x="3810000" y="4191000"/>
            <a:ext cx="4953000" cy="609600"/>
          </a:xfrm>
        </p:spPr>
        <p:txBody>
          <a:bodyPr/>
          <a:lstStyle>
            <a:lvl1pPr>
              <a:buNone/>
              <a:defRPr b="1" baseline="0"/>
            </a:lvl1pPr>
          </a:lstStyle>
          <a:p>
            <a:pPr lvl="0"/>
            <a:r>
              <a:rPr lang="en-US" dirty="0"/>
              <a:t>TRANSITION SLIDE</a:t>
            </a: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1" hasCustomPrompt="1"/>
          </p:nvPr>
        </p:nvSpPr>
        <p:spPr>
          <a:xfrm>
            <a:off x="3810000" y="4876800"/>
            <a:ext cx="3962400" cy="914400"/>
          </a:xfrm>
        </p:spPr>
        <p:txBody>
          <a:bodyPr>
            <a:normAutofit/>
          </a:bodyPr>
          <a:lstStyle>
            <a:lvl1pPr>
              <a:buNone/>
              <a:defRPr sz="1800" baseline="0"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dirty="0"/>
              <a:t>Subtitle goes here</a:t>
            </a:r>
          </a:p>
        </p:txBody>
      </p:sp>
      <p:sp>
        <p:nvSpPr>
          <p:cNvPr id="23" name="Content Placeholder 22"/>
          <p:cNvSpPr>
            <a:spLocks noGrp="1"/>
          </p:cNvSpPr>
          <p:nvPr>
            <p:ph sz="quarter" idx="12" hasCustomPrompt="1"/>
          </p:nvPr>
        </p:nvSpPr>
        <p:spPr>
          <a:xfrm>
            <a:off x="838200" y="1600200"/>
            <a:ext cx="2286000" cy="3200400"/>
          </a:xfrm>
        </p:spPr>
        <p:txBody>
          <a:bodyPr>
            <a:normAutofit/>
          </a:bodyPr>
          <a:lstStyle>
            <a:lvl1pPr>
              <a:buNone/>
              <a:defRPr sz="20000" b="1">
                <a:solidFill>
                  <a:schemeClr val="accent1">
                    <a:lumMod val="90000"/>
                    <a:lumOff val="10000"/>
                  </a:schemeClr>
                </a:solidFill>
              </a:defRPr>
            </a:lvl1pPr>
          </a:lstStyle>
          <a:p>
            <a:pPr lvl="0"/>
            <a:r>
              <a:rPr lang="en-US" dirty="0"/>
              <a:t>1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4267200"/>
            <a:ext cx="381000" cy="25908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1676400"/>
            <a:ext cx="381000" cy="25908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0" y="0"/>
            <a:ext cx="381000" cy="1143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990600"/>
            <a:ext cx="4267200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>
                  <a:lumMod val="90000"/>
                  <a:lumOff val="10000"/>
                </a:schemeClr>
              </a:solidFill>
            </a:endParaRPr>
          </a:p>
        </p:txBody>
      </p:sp>
      <p:cxnSp>
        <p:nvCxnSpPr>
          <p:cNvPr id="12" name="Straight Connector 11"/>
          <p:cNvCxnSpPr/>
          <p:nvPr userDrawn="1"/>
        </p:nvCxnSpPr>
        <p:spPr>
          <a:xfrm rot="5400000">
            <a:off x="952500" y="1409700"/>
            <a:ext cx="533400" cy="1588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pic>
        <p:nvPicPr>
          <p:cNvPr id="13" name="Picture 12" descr="logo-boxes-01-01-01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858000" y="-152400"/>
            <a:ext cx="3103417" cy="27432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1447800" y="1143000"/>
            <a:ext cx="2209800" cy="487362"/>
          </a:xfrm>
        </p:spPr>
        <p:txBody>
          <a:bodyPr>
            <a:normAutofit/>
          </a:bodyPr>
          <a:lstStyle>
            <a:lvl1pPr algn="l"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 goes here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609600" y="2362200"/>
            <a:ext cx="2667000" cy="609600"/>
          </a:xfrm>
        </p:spPr>
        <p:txBody>
          <a:bodyPr/>
          <a:lstStyle>
            <a:lvl1pPr>
              <a:buNone/>
              <a:defRPr b="1" baseline="0"/>
            </a:lvl1pPr>
          </a:lstStyle>
          <a:p>
            <a:pPr lvl="0"/>
            <a:r>
              <a:rPr lang="en-US" dirty="0"/>
              <a:t>Title here</a:t>
            </a:r>
          </a:p>
          <a:p>
            <a:pPr lvl="0"/>
            <a:endParaRPr lang="en-US" dirty="0"/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11" hasCustomPrompt="1"/>
          </p:nvPr>
        </p:nvSpPr>
        <p:spPr>
          <a:xfrm>
            <a:off x="609600" y="3124200"/>
            <a:ext cx="2667000" cy="3352800"/>
          </a:xfrm>
        </p:spPr>
        <p:txBody>
          <a:bodyPr>
            <a:normAutofit/>
          </a:bodyPr>
          <a:lstStyle>
            <a:lvl1pPr>
              <a:buNone/>
              <a:defRPr sz="1800" b="0" baseline="0"/>
            </a:lvl1pPr>
          </a:lstStyle>
          <a:p>
            <a:pPr lvl="0"/>
            <a:r>
              <a:rPr lang="en-US" sz="1800" b="0" dirty="0"/>
              <a:t>Text goes here</a:t>
            </a:r>
            <a:endParaRPr lang="en-US" dirty="0"/>
          </a:p>
        </p:txBody>
      </p:sp>
      <p:sp>
        <p:nvSpPr>
          <p:cNvPr id="18" name="Text Placeholder 15"/>
          <p:cNvSpPr>
            <a:spLocks noGrp="1"/>
          </p:cNvSpPr>
          <p:nvPr>
            <p:ph type="body" sz="quarter" idx="12" hasCustomPrompt="1"/>
          </p:nvPr>
        </p:nvSpPr>
        <p:spPr>
          <a:xfrm>
            <a:off x="3429000" y="2362200"/>
            <a:ext cx="2667000" cy="609600"/>
          </a:xfrm>
        </p:spPr>
        <p:txBody>
          <a:bodyPr/>
          <a:lstStyle>
            <a:lvl1pPr>
              <a:buNone/>
              <a:defRPr b="1" baseline="0"/>
            </a:lvl1pPr>
          </a:lstStyle>
          <a:p>
            <a:pPr lvl="0"/>
            <a:r>
              <a:rPr lang="en-US" dirty="0"/>
              <a:t>Title here</a:t>
            </a:r>
          </a:p>
          <a:p>
            <a:pPr lvl="0"/>
            <a:endParaRPr lang="en-US" dirty="0"/>
          </a:p>
        </p:txBody>
      </p:sp>
      <p:sp>
        <p:nvSpPr>
          <p:cNvPr id="19" name="Text Placeholder 15"/>
          <p:cNvSpPr>
            <a:spLocks noGrp="1"/>
          </p:cNvSpPr>
          <p:nvPr>
            <p:ph type="body" sz="quarter" idx="13" hasCustomPrompt="1"/>
          </p:nvPr>
        </p:nvSpPr>
        <p:spPr>
          <a:xfrm>
            <a:off x="3429000" y="3124200"/>
            <a:ext cx="2667000" cy="3352800"/>
          </a:xfrm>
        </p:spPr>
        <p:txBody>
          <a:bodyPr>
            <a:normAutofit/>
          </a:bodyPr>
          <a:lstStyle>
            <a:lvl1pPr>
              <a:buNone/>
              <a:defRPr sz="1800" b="0" baseline="0"/>
            </a:lvl1pPr>
          </a:lstStyle>
          <a:p>
            <a:pPr lvl="0"/>
            <a:r>
              <a:rPr lang="en-US" sz="1800" b="0" dirty="0"/>
              <a:t>Text goes here</a:t>
            </a:r>
            <a:endParaRPr lang="en-US" dirty="0"/>
          </a:p>
        </p:txBody>
      </p:sp>
      <p:sp>
        <p:nvSpPr>
          <p:cNvPr id="20" name="Text Placehold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6248400" y="2362200"/>
            <a:ext cx="2667000" cy="609600"/>
          </a:xfrm>
        </p:spPr>
        <p:txBody>
          <a:bodyPr/>
          <a:lstStyle>
            <a:lvl1pPr>
              <a:buNone/>
              <a:defRPr b="1" baseline="0"/>
            </a:lvl1pPr>
          </a:lstStyle>
          <a:p>
            <a:pPr lvl="0"/>
            <a:r>
              <a:rPr lang="en-US" dirty="0"/>
              <a:t>Title here</a:t>
            </a:r>
          </a:p>
          <a:p>
            <a:pPr lvl="0"/>
            <a:endParaRPr lang="en-US" dirty="0"/>
          </a:p>
        </p:txBody>
      </p:sp>
      <p:sp>
        <p:nvSpPr>
          <p:cNvPr id="21" name="Text Placeholder 15"/>
          <p:cNvSpPr>
            <a:spLocks noGrp="1"/>
          </p:cNvSpPr>
          <p:nvPr>
            <p:ph type="body" sz="quarter" idx="15" hasCustomPrompt="1"/>
          </p:nvPr>
        </p:nvSpPr>
        <p:spPr>
          <a:xfrm>
            <a:off x="6248400" y="3124200"/>
            <a:ext cx="2667000" cy="3352800"/>
          </a:xfrm>
        </p:spPr>
        <p:txBody>
          <a:bodyPr>
            <a:normAutofit/>
          </a:bodyPr>
          <a:lstStyle>
            <a:lvl1pPr>
              <a:buNone/>
              <a:defRPr sz="1800" b="0" baseline="0"/>
            </a:lvl1pPr>
          </a:lstStyle>
          <a:p>
            <a:pPr lvl="0"/>
            <a:r>
              <a:rPr lang="en-US" sz="1800" b="0" dirty="0"/>
              <a:t>Text goes here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4267200"/>
            <a:ext cx="381000" cy="25908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1676400"/>
            <a:ext cx="381000" cy="25908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0" y="0"/>
            <a:ext cx="381000" cy="1143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0" y="990600"/>
            <a:ext cx="4267200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>
                  <a:lumMod val="90000"/>
                  <a:lumOff val="10000"/>
                </a:schemeClr>
              </a:solidFill>
            </a:endParaRPr>
          </a:p>
        </p:txBody>
      </p:sp>
      <p:pic>
        <p:nvPicPr>
          <p:cNvPr id="14" name="Picture 13" descr="logo-boxes-01-01-01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858000" y="-152400"/>
            <a:ext cx="3103417" cy="2743200"/>
          </a:xfrm>
          <a:prstGeom prst="rect">
            <a:avLst/>
          </a:prstGeom>
        </p:spPr>
      </p:pic>
      <p:sp>
        <p:nvSpPr>
          <p:cNvPr id="15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914400" y="2362200"/>
            <a:ext cx="3733800" cy="609600"/>
          </a:xfrm>
        </p:spPr>
        <p:txBody>
          <a:bodyPr/>
          <a:lstStyle>
            <a:lvl1pPr>
              <a:buNone/>
              <a:defRPr b="1" baseline="0"/>
            </a:lvl1pPr>
          </a:lstStyle>
          <a:p>
            <a:pPr lvl="0"/>
            <a:r>
              <a:rPr lang="en-US" dirty="0"/>
              <a:t>Title here</a:t>
            </a:r>
          </a:p>
          <a:p>
            <a:pPr lvl="0"/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0" y="3124200"/>
            <a:ext cx="3733800" cy="3352800"/>
          </a:xfrm>
        </p:spPr>
        <p:txBody>
          <a:bodyPr>
            <a:normAutofit/>
          </a:bodyPr>
          <a:lstStyle>
            <a:lvl1pPr>
              <a:buNone/>
              <a:defRPr sz="1800" b="0" baseline="0"/>
            </a:lvl1pPr>
          </a:lstStyle>
          <a:p>
            <a:pPr lvl="0"/>
            <a:r>
              <a:rPr lang="en-US" sz="1800" b="0" dirty="0"/>
              <a:t>Text goes here</a:t>
            </a:r>
            <a:endParaRPr lang="en-US" dirty="0"/>
          </a:p>
        </p:txBody>
      </p:sp>
      <p:sp>
        <p:nvSpPr>
          <p:cNvPr id="19" name="Text Placeholder 15"/>
          <p:cNvSpPr>
            <a:spLocks noGrp="1"/>
          </p:cNvSpPr>
          <p:nvPr>
            <p:ph type="body" sz="quarter" idx="12" hasCustomPrompt="1"/>
          </p:nvPr>
        </p:nvSpPr>
        <p:spPr>
          <a:xfrm>
            <a:off x="4876800" y="2362200"/>
            <a:ext cx="3733800" cy="609600"/>
          </a:xfrm>
        </p:spPr>
        <p:txBody>
          <a:bodyPr/>
          <a:lstStyle>
            <a:lvl1pPr>
              <a:buNone/>
              <a:defRPr b="1" baseline="0"/>
            </a:lvl1pPr>
          </a:lstStyle>
          <a:p>
            <a:pPr lvl="0"/>
            <a:r>
              <a:rPr lang="en-US" dirty="0"/>
              <a:t>Title here</a:t>
            </a:r>
          </a:p>
          <a:p>
            <a:pPr lvl="0"/>
            <a:endParaRPr lang="en-US" dirty="0"/>
          </a:p>
        </p:txBody>
      </p:sp>
      <p:sp>
        <p:nvSpPr>
          <p:cNvPr id="20" name="Text Placeholder 15"/>
          <p:cNvSpPr>
            <a:spLocks noGrp="1"/>
          </p:cNvSpPr>
          <p:nvPr>
            <p:ph type="body" sz="quarter" idx="13" hasCustomPrompt="1"/>
          </p:nvPr>
        </p:nvSpPr>
        <p:spPr>
          <a:xfrm>
            <a:off x="4876800" y="3124200"/>
            <a:ext cx="3733800" cy="3352800"/>
          </a:xfrm>
        </p:spPr>
        <p:txBody>
          <a:bodyPr>
            <a:normAutofit/>
          </a:bodyPr>
          <a:lstStyle>
            <a:lvl1pPr>
              <a:buNone/>
              <a:defRPr sz="1800" b="0" baseline="0"/>
            </a:lvl1pPr>
          </a:lstStyle>
          <a:p>
            <a:pPr lvl="0"/>
            <a:r>
              <a:rPr lang="en-US" sz="1800" b="0" dirty="0"/>
              <a:t>Text goes here</a:t>
            </a:r>
            <a:endParaRPr lang="en-US" dirty="0"/>
          </a:p>
        </p:txBody>
      </p:sp>
      <p:cxnSp>
        <p:nvCxnSpPr>
          <p:cNvPr id="21" name="Straight Connector 20"/>
          <p:cNvCxnSpPr/>
          <p:nvPr userDrawn="1"/>
        </p:nvCxnSpPr>
        <p:spPr>
          <a:xfrm rot="5400000">
            <a:off x="952500" y="1409700"/>
            <a:ext cx="533400" cy="1588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2" name="Title 1"/>
          <p:cNvSpPr>
            <a:spLocks noGrp="1"/>
          </p:cNvSpPr>
          <p:nvPr>
            <p:ph type="title" hasCustomPrompt="1"/>
          </p:nvPr>
        </p:nvSpPr>
        <p:spPr>
          <a:xfrm>
            <a:off x="1447800" y="1143000"/>
            <a:ext cx="2209800" cy="487362"/>
          </a:xfrm>
        </p:spPr>
        <p:txBody>
          <a:bodyPr>
            <a:normAutofit/>
          </a:bodyPr>
          <a:lstStyle>
            <a:lvl1pPr algn="l"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 goes here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6629400"/>
            <a:ext cx="9144000" cy="228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6096000"/>
            <a:ext cx="9144000" cy="533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228600"/>
            <a:ext cx="9144000" cy="304800"/>
          </a:xfrm>
          <a:prstGeom prst="rect">
            <a:avLst/>
          </a:prstGeom>
          <a:solidFill>
            <a:srgbClr val="D7BC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>
          <a:xfrm>
            <a:off x="1143000" y="1905000"/>
            <a:ext cx="6705600" cy="2971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"/>
          </p:nvPr>
        </p:nvSpPr>
        <p:spPr>
          <a:xfrm>
            <a:off x="381000" y="0"/>
            <a:ext cx="8763000" cy="6858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0" y="4267200"/>
            <a:ext cx="381000" cy="25908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1676400"/>
            <a:ext cx="381000" cy="25908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381000" cy="1143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990600"/>
            <a:ext cx="4267200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>
                  <a:lumMod val="90000"/>
                  <a:lumOff val="10000"/>
                </a:schemeClr>
              </a:solidFill>
            </a:endParaRPr>
          </a:p>
        </p:txBody>
      </p:sp>
      <p:cxnSp>
        <p:nvCxnSpPr>
          <p:cNvPr id="10" name="Straight Connector 9"/>
          <p:cNvCxnSpPr/>
          <p:nvPr userDrawn="1"/>
        </p:nvCxnSpPr>
        <p:spPr>
          <a:xfrm rot="5400000">
            <a:off x="952500" y="1409700"/>
            <a:ext cx="533400" cy="1588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1" name="Title 1"/>
          <p:cNvSpPr txBox="1">
            <a:spLocks/>
          </p:cNvSpPr>
          <p:nvPr userDrawn="1"/>
        </p:nvSpPr>
        <p:spPr>
          <a:xfrm>
            <a:off x="1447800" y="1143000"/>
            <a:ext cx="2209800" cy="487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200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Title goes here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2" name="Picture 11" descr="logo-boxes-01-01-01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858000" y="-152400"/>
            <a:ext cx="3103417" cy="27432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000" y="1905000"/>
            <a:ext cx="3886200" cy="4953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13" name="Rectangle 12"/>
          <p:cNvSpPr/>
          <p:nvPr userDrawn="1"/>
        </p:nvSpPr>
        <p:spPr>
          <a:xfrm>
            <a:off x="0" y="4267200"/>
            <a:ext cx="381000" cy="25908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 userDrawn="1"/>
        </p:nvSpPr>
        <p:spPr>
          <a:xfrm>
            <a:off x="0" y="1676400"/>
            <a:ext cx="381000" cy="25908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 userDrawn="1"/>
        </p:nvSpPr>
        <p:spPr>
          <a:xfrm>
            <a:off x="0" y="0"/>
            <a:ext cx="381000" cy="1143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 userDrawn="1"/>
        </p:nvSpPr>
        <p:spPr>
          <a:xfrm>
            <a:off x="0" y="990600"/>
            <a:ext cx="4267200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>
                  <a:lumMod val="90000"/>
                  <a:lumOff val="10000"/>
                </a:schemeClr>
              </a:solidFill>
            </a:endParaRPr>
          </a:p>
        </p:txBody>
      </p:sp>
      <p:cxnSp>
        <p:nvCxnSpPr>
          <p:cNvPr id="17" name="Straight Connector 16"/>
          <p:cNvCxnSpPr/>
          <p:nvPr userDrawn="1"/>
        </p:nvCxnSpPr>
        <p:spPr>
          <a:xfrm rot="5400000">
            <a:off x="952500" y="1409700"/>
            <a:ext cx="533400" cy="1588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8" name="Title 1"/>
          <p:cNvSpPr txBox="1">
            <a:spLocks/>
          </p:cNvSpPr>
          <p:nvPr userDrawn="1"/>
        </p:nvSpPr>
        <p:spPr>
          <a:xfrm>
            <a:off x="1447800" y="1143000"/>
            <a:ext cx="2209800" cy="487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200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Title goes here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1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4724400" y="1143000"/>
            <a:ext cx="3733800" cy="609600"/>
          </a:xfrm>
        </p:spPr>
        <p:txBody>
          <a:bodyPr/>
          <a:lstStyle>
            <a:lvl1pPr>
              <a:buNone/>
              <a:defRPr b="1" baseline="0"/>
            </a:lvl1pPr>
          </a:lstStyle>
          <a:p>
            <a:pPr lvl="0"/>
            <a:r>
              <a:rPr lang="en-US" dirty="0"/>
              <a:t>Title here</a:t>
            </a:r>
          </a:p>
          <a:p>
            <a:pPr lvl="0"/>
            <a:endParaRPr lang="en-US" dirty="0"/>
          </a:p>
        </p:txBody>
      </p:sp>
      <p:sp>
        <p:nvSpPr>
          <p:cNvPr id="22" name="Text Placeholder 15"/>
          <p:cNvSpPr>
            <a:spLocks noGrp="1"/>
          </p:cNvSpPr>
          <p:nvPr>
            <p:ph type="body" sz="quarter" idx="11" hasCustomPrompt="1"/>
          </p:nvPr>
        </p:nvSpPr>
        <p:spPr>
          <a:xfrm>
            <a:off x="4724400" y="1905000"/>
            <a:ext cx="3733800" cy="4953000"/>
          </a:xfrm>
        </p:spPr>
        <p:txBody>
          <a:bodyPr>
            <a:normAutofit/>
          </a:bodyPr>
          <a:lstStyle>
            <a:lvl1pPr>
              <a:buNone/>
              <a:defRPr sz="1800" b="0" baseline="0"/>
            </a:lvl1pPr>
          </a:lstStyle>
          <a:p>
            <a:pPr lvl="0"/>
            <a:r>
              <a:rPr lang="en-US" sz="1800" b="0" dirty="0"/>
              <a:t>Text goes here</a:t>
            </a:r>
            <a:endParaRPr lang="en-US" dirty="0"/>
          </a:p>
        </p:txBody>
      </p:sp>
      <p:pic>
        <p:nvPicPr>
          <p:cNvPr id="23" name="Picture 22" descr="logo-boxes-01-01-01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858000" y="-152400"/>
            <a:ext cx="3103417" cy="274320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9CE565-B6ED-4EFC-86DA-70B9D7DFB86B}" type="datetimeFigureOut">
              <a:rPr lang="en-US" smtClean="0"/>
              <a:pPr/>
              <a:t>12/11/2017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50D618-719B-498B-83FF-BED5B87DA2B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7" r:id="rId8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rgbClr val="C00000"/>
                </a:solidFill>
                <a:latin typeface="Arial" charset="0"/>
                <a:cs typeface="Arial" charset="0"/>
              </a:rPr>
              <a:t>Module 6 </a:t>
            </a:r>
            <a:r>
              <a:rPr lang="en-US" sz="3200" b="0" dirty="0">
                <a:solidFill>
                  <a:srgbClr val="C00000"/>
                </a:solidFill>
                <a:latin typeface="Arial" charset="0"/>
                <a:cs typeface="Arial" charset="0"/>
              </a:rPr>
              <a:t>Part </a:t>
            </a:r>
            <a:r>
              <a:rPr lang="en-US" sz="3200" b="0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2</a:t>
            </a:r>
            <a:br>
              <a:rPr lang="en-US" sz="3200" b="0" dirty="0" smtClean="0">
                <a:solidFill>
                  <a:srgbClr val="C00000"/>
                </a:solidFill>
                <a:latin typeface="Arial" charset="0"/>
                <a:cs typeface="Arial" charset="0"/>
              </a:rPr>
            </a:br>
            <a:r>
              <a:rPr lang="en-US" sz="3200" b="0" dirty="0">
                <a:solidFill>
                  <a:srgbClr val="C00000"/>
                </a:solidFill>
                <a:latin typeface="Arial" charset="0"/>
                <a:cs typeface="Arial" charset="0"/>
              </a:rPr>
              <a:t>Understanding Advantages of Control Charts for Improvement Science</a:t>
            </a:r>
            <a:endParaRPr lang="en-US" dirty="0"/>
          </a:p>
        </p:txBody>
      </p:sp>
      <p:sp>
        <p:nvSpPr>
          <p:cNvPr id="4" name="Subtitle 1"/>
          <p:cNvSpPr txBox="1">
            <a:spLocks/>
          </p:cNvSpPr>
          <p:nvPr/>
        </p:nvSpPr>
        <p:spPr>
          <a:xfrm>
            <a:off x="457200" y="4953000"/>
            <a:ext cx="8534400" cy="1450848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None/>
              <a:defRPr sz="1600" i="0" kern="120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None/>
              <a:defRPr sz="15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None/>
              <a:defRPr sz="12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SzPct val="65000"/>
              <a:buFont typeface="Wingdings" charset="2"/>
              <a:buNone/>
              <a:defRPr sz="12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charset="0"/>
                <a:cs typeface="Arial" charset="0"/>
              </a:rPr>
              <a:t>Adapted from:</a:t>
            </a:r>
          </a:p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charset="0"/>
                <a:cs typeface="Arial" charset="0"/>
              </a:rPr>
              <a:t>The Institute for Healthcare Improvement (IHI), the Agency for Healthcare Research and Quality (AHRQ), and the Health Resources and Services Administration (HRSA) Quality Toolkits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95400" y="1143000"/>
            <a:ext cx="2819400" cy="487362"/>
          </a:xfrm>
        </p:spPr>
        <p:txBody>
          <a:bodyPr>
            <a:noAutofit/>
          </a:bodyPr>
          <a:lstStyle/>
          <a:p>
            <a:r>
              <a:rPr lang="en-US" dirty="0"/>
              <a:t>Stratification Approach Options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762000" y="2286000"/>
            <a:ext cx="3886200" cy="72427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  <a:defRPr sz="135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SzPct val="65000"/>
              <a:buFont typeface="Wingdings" charset="2"/>
              <a:buChar char="§"/>
              <a:defRPr sz="135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685800" rtl="0" eaLnBrk="1" fontAlgn="auto" latinLnBrk="0" hangingPunct="1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en-US" sz="2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rPr>
              <a:t>Symbol – placing different factor indicators on the same chart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882807" y="2236840"/>
            <a:ext cx="3575394" cy="9464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1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ea typeface="Arial" charset="0"/>
                <a:cs typeface="Arial" charset="0"/>
              </a:rPr>
              <a:t>Cluster – ordering different factor indicators by group</a:t>
            </a:r>
          </a:p>
          <a:p>
            <a:pPr marL="0" marR="0" lvl="0" indent="0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graphicFrame>
        <p:nvGraphicFramePr>
          <p:cNvPr id="6" name="Content Placeholder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8028737"/>
              </p:ext>
            </p:extLst>
          </p:nvPr>
        </p:nvGraphicFramePr>
        <p:xfrm>
          <a:off x="541955" y="3125860"/>
          <a:ext cx="4116077" cy="27601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ontent Placeholder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62795344"/>
              </p:ext>
            </p:extLst>
          </p:nvPr>
        </p:nvGraphicFramePr>
        <p:xfrm>
          <a:off x="4882807" y="3139810"/>
          <a:ext cx="4127174" cy="27601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84931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90600" y="2408903"/>
            <a:ext cx="8001000" cy="4419600"/>
          </a:xfrm>
        </p:spPr>
        <p:txBody>
          <a:bodyPr>
            <a:normAutofit/>
          </a:bodyPr>
          <a:lstStyle/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2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THINK – Why might the outcome or process vary?</a:t>
            </a:r>
          </a:p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2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AIM</a:t>
            </a:r>
          </a:p>
          <a:p>
            <a:pPr marL="514350" lvl="1" indent="-171450" defTabSz="685800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</a:pPr>
            <a:r>
              <a:rPr lang="en-US" sz="22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Include common causes of variation in a subgroup</a:t>
            </a:r>
          </a:p>
          <a:p>
            <a:pPr marL="514350" lvl="1" indent="-171450" defTabSz="685800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</a:pPr>
            <a:r>
              <a:rPr lang="en-US" sz="22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Observe special causes of variation between subgroups</a:t>
            </a:r>
          </a:p>
          <a:p>
            <a:pPr marL="514350" lvl="1" indent="-171450" defTabSz="685800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</a:pPr>
            <a:r>
              <a:rPr lang="en-US" sz="22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Hold time constant within a subgroup</a:t>
            </a:r>
          </a:p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2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Examples of Rational Subgroups</a:t>
            </a:r>
          </a:p>
          <a:p>
            <a:pPr marL="514350" lvl="1" indent="-171450" defTabSz="685800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</a:pPr>
            <a:r>
              <a:rPr lang="en-US" sz="2200" b="1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GDMT</a:t>
            </a:r>
            <a:r>
              <a:rPr lang="en-US" sz="22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: provider, hospital/clinic, pharmacy source, payer</a:t>
            </a:r>
          </a:p>
          <a:p>
            <a:pPr marL="514350" lvl="1" indent="-171450" defTabSz="685800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</a:pPr>
            <a:r>
              <a:rPr lang="en-US" sz="2200" b="1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ICD Placement</a:t>
            </a:r>
            <a:r>
              <a:rPr lang="en-US" sz="22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: patient preference, provider, duration of </a:t>
            </a:r>
            <a:r>
              <a:rPr lang="en-US" sz="2200" dirty="0" smtClean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HF</a:t>
            </a:r>
            <a:endParaRPr lang="en-US" sz="2200" dirty="0">
              <a:solidFill>
                <a:srgbClr val="000000">
                  <a:lumMod val="85000"/>
                  <a:lumOff val="15000"/>
                </a:srgbClr>
              </a:solidFill>
              <a:latin typeface="Arial" charset="0"/>
              <a:cs typeface="Arial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95400" y="1143000"/>
            <a:ext cx="2819400" cy="487362"/>
          </a:xfrm>
        </p:spPr>
        <p:txBody>
          <a:bodyPr>
            <a:noAutofit/>
          </a:bodyPr>
          <a:lstStyle/>
          <a:p>
            <a:r>
              <a:rPr lang="en-US" sz="2400" dirty="0"/>
              <a:t>Rational Subgroups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62151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95400" y="1143000"/>
            <a:ext cx="2819400" cy="487362"/>
          </a:xfrm>
        </p:spPr>
        <p:txBody>
          <a:bodyPr>
            <a:normAutofit/>
          </a:bodyPr>
          <a:lstStyle/>
          <a:p>
            <a:r>
              <a:rPr lang="en-US" sz="2400" dirty="0"/>
              <a:t>Targets and Goals</a:t>
            </a:r>
            <a:endParaRPr lang="en-US" sz="24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73842" y="2092838"/>
            <a:ext cx="6344150" cy="497962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  <a:defRPr sz="135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SzPct val="65000"/>
              <a:buFont typeface="Wingdings" charset="2"/>
              <a:buChar char="§"/>
              <a:defRPr sz="135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en-US" sz="21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rPr>
              <a:t>THINK – Is the process moving toward the GOAL</a:t>
            </a:r>
            <a:endParaRPr kumimoji="0" lang="en-US" sz="2100" b="0" i="0" u="none" strike="noStrike" kern="1200" cap="none" spc="0" normalizeH="0" baseline="0" noProof="0" dirty="0" smtClean="0">
              <a:ln>
                <a:noFill/>
              </a:ln>
              <a:solidFill>
                <a:srgbClr val="000000">
                  <a:lumMod val="85000"/>
                  <a:lumOff val="15000"/>
                </a:srgbClr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956649664"/>
              </p:ext>
            </p:extLst>
          </p:nvPr>
        </p:nvGraphicFramePr>
        <p:xfrm>
          <a:off x="841887" y="2890685"/>
          <a:ext cx="8073513" cy="29411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15137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90600" y="2096724"/>
            <a:ext cx="7848600" cy="4648200"/>
          </a:xfrm>
        </p:spPr>
        <p:txBody>
          <a:bodyPr>
            <a:normAutofit/>
          </a:bodyPr>
          <a:lstStyle/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0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Control chart limits should be revised when they no longer serve an interpretive purpose!</a:t>
            </a:r>
          </a:p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0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Control limits are established to differentiate special cause from common cause variation in a process</a:t>
            </a:r>
          </a:p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0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Control limits are “locked” once a process is stable</a:t>
            </a:r>
          </a:p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0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Control limits should be re-set after a process change is implemented and the data show a consistent (stable) shift</a:t>
            </a:r>
          </a:p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0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Control limits are the only way to determine if a change has been an improvement!</a:t>
            </a:r>
          </a:p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0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Use of stratification allows better visualization of variability</a:t>
            </a:r>
          </a:p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0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Use of rational subgroups allows better visualization of cause or </a:t>
            </a:r>
            <a:r>
              <a:rPr lang="en-US" sz="2000" dirty="0" smtClean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source</a:t>
            </a:r>
            <a:endParaRPr lang="en-US" sz="2000" dirty="0">
              <a:solidFill>
                <a:srgbClr val="000000">
                  <a:lumMod val="85000"/>
                  <a:lumOff val="15000"/>
                </a:srgbClr>
              </a:solidFill>
              <a:latin typeface="Arial" charset="0"/>
              <a:cs typeface="Arial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95400" y="1143000"/>
            <a:ext cx="2819400" cy="487362"/>
          </a:xfrm>
        </p:spPr>
        <p:txBody>
          <a:bodyPr>
            <a:noAutofit/>
          </a:bodyPr>
          <a:lstStyle/>
          <a:p>
            <a:r>
              <a:rPr lang="en-US" sz="2800" dirty="0"/>
              <a:t>Summary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70035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90600" y="2362200"/>
            <a:ext cx="8001000" cy="3429000"/>
          </a:xfrm>
        </p:spPr>
        <p:txBody>
          <a:bodyPr>
            <a:normAutofit/>
          </a:bodyPr>
          <a:lstStyle/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4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Review how to set, when to revise limits on a control chart</a:t>
            </a:r>
          </a:p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4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Depict the following data elements on a control chart:</a:t>
            </a:r>
          </a:p>
          <a:p>
            <a:pPr marL="514350" lvl="1" indent="-171450" defTabSz="685800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</a:pPr>
            <a:r>
              <a:rPr lang="en-US" sz="20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Stratified variable</a:t>
            </a:r>
          </a:p>
          <a:p>
            <a:pPr marL="514350" lvl="1" indent="-171450" defTabSz="685800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</a:pPr>
            <a:r>
              <a:rPr lang="en-US" sz="20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Rational subgroups</a:t>
            </a:r>
          </a:p>
          <a:p>
            <a:pPr marL="514350" lvl="1" indent="-171450" defTabSz="685800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</a:pPr>
            <a:r>
              <a:rPr lang="en-US" sz="20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Targets or goals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95400" y="1143000"/>
            <a:ext cx="2819400" cy="487362"/>
          </a:xfrm>
        </p:spPr>
        <p:txBody>
          <a:bodyPr>
            <a:normAutofit fontScale="90000"/>
          </a:bodyPr>
          <a:lstStyle/>
          <a:p>
            <a:r>
              <a:rPr lang="en-US" sz="2800" dirty="0"/>
              <a:t>Objectives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88214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90600" y="2209800"/>
            <a:ext cx="8001000" cy="4343400"/>
          </a:xfrm>
        </p:spPr>
        <p:txBody>
          <a:bodyPr>
            <a:normAutofit/>
          </a:bodyPr>
          <a:lstStyle/>
          <a:p>
            <a:pPr marL="457200" lvl="0" indent="-457200" defTabSz="685800">
              <a:lnSpc>
                <a:spcPct val="90000"/>
              </a:lnSpc>
              <a:spcBef>
                <a:spcPts val="1100"/>
              </a:spcBef>
              <a:buFont typeface="+mj-lt"/>
              <a:buAutoNum type="arabicPeriod"/>
            </a:pPr>
            <a:r>
              <a:rPr lang="en-US" sz="21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Start calculating control limits after you have 5 points</a:t>
            </a:r>
          </a:p>
          <a:p>
            <a:pPr marL="457200" lvl="0" indent="-457200" defTabSz="685800">
              <a:lnSpc>
                <a:spcPct val="90000"/>
              </a:lnSpc>
              <a:spcBef>
                <a:spcPts val="1100"/>
              </a:spcBef>
              <a:buFont typeface="+mj-lt"/>
              <a:buAutoNum type="arabicPeriod"/>
            </a:pPr>
            <a:r>
              <a:rPr lang="en-US" sz="21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Recalculate the control limits after each point until you reach 20</a:t>
            </a:r>
          </a:p>
          <a:p>
            <a:pPr marL="514350" lvl="1" indent="-171450" defTabSz="685800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</a:pPr>
            <a:r>
              <a:rPr lang="en-US" sz="20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Then "lock" these control limits; use them to judge process behavior </a:t>
            </a:r>
          </a:p>
          <a:p>
            <a:pPr marL="514350" lvl="1" indent="-171450" defTabSz="685800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</a:pPr>
            <a:r>
              <a:rPr lang="en-US" sz="20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If stable, control limits will not change much from point 5 to point 20</a:t>
            </a:r>
          </a:p>
          <a:p>
            <a:pPr marL="514350" lvl="1" indent="-171450" defTabSz="685800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</a:pPr>
            <a:r>
              <a:rPr lang="en-US" sz="20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Keywords are "fairly stable" (few, if any, out of control points present</a:t>
            </a:r>
          </a:p>
          <a:p>
            <a:pPr marL="457200" lvl="0" indent="-457200" defTabSz="685800">
              <a:lnSpc>
                <a:spcPct val="90000"/>
              </a:lnSpc>
              <a:spcBef>
                <a:spcPts val="1100"/>
              </a:spcBef>
              <a:buFont typeface="+mj-lt"/>
              <a:buAutoNum type="arabicPeriod"/>
            </a:pPr>
            <a:r>
              <a:rPr lang="en-US" sz="21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Recalculate the control limits again after you have 100 individual results 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95400" y="1143000"/>
            <a:ext cx="2819400" cy="487362"/>
          </a:xfrm>
        </p:spPr>
        <p:txBody>
          <a:bodyPr>
            <a:noAutofit/>
          </a:bodyPr>
          <a:lstStyle/>
          <a:p>
            <a:r>
              <a:rPr lang="en-US" dirty="0"/>
              <a:t>Criteria for Setting and Locking Control Limits</a:t>
            </a:r>
          </a:p>
        </p:txBody>
      </p:sp>
    </p:spTree>
    <p:extLst>
      <p:ext uri="{BB962C8B-B14F-4D97-AF65-F5344CB8AC3E}">
        <p14:creationId xmlns:p14="http://schemas.microsoft.com/office/powerpoint/2010/main" val="104025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95400" y="1143000"/>
            <a:ext cx="2819400" cy="487362"/>
          </a:xfrm>
        </p:spPr>
        <p:txBody>
          <a:bodyPr>
            <a:noAutofit/>
          </a:bodyPr>
          <a:lstStyle/>
          <a:p>
            <a:r>
              <a:rPr lang="en-US" dirty="0"/>
              <a:t>Review of Run Chart Versus Control Chart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90600" y="1981200"/>
            <a:ext cx="746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solidFill>
                  <a:srgbClr val="B31D26"/>
                </a:solidFill>
                <a:latin typeface="Arial" charset="0"/>
                <a:cs typeface="Arial" charset="0"/>
              </a:rPr>
              <a:t>Wait Times for a Scheduled Clinic Appointment</a:t>
            </a:r>
            <a:endParaRPr lang="en-US" dirty="0"/>
          </a:p>
        </p:txBody>
      </p:sp>
      <p:graphicFrame>
        <p:nvGraphicFramePr>
          <p:cNvPr id="5" name="Content Placeholder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57797956"/>
              </p:ext>
            </p:extLst>
          </p:nvPr>
        </p:nvGraphicFramePr>
        <p:xfrm>
          <a:off x="528604" y="2793703"/>
          <a:ext cx="4168757" cy="2965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ontent Placeholder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57900930"/>
              </p:ext>
            </p:extLst>
          </p:nvPr>
        </p:nvGraphicFramePr>
        <p:xfrm>
          <a:off x="4800600" y="2808784"/>
          <a:ext cx="4168757" cy="28908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11" name="Group 10"/>
          <p:cNvGrpSpPr/>
          <p:nvPr/>
        </p:nvGrpSpPr>
        <p:grpSpPr>
          <a:xfrm>
            <a:off x="5562600" y="3635484"/>
            <a:ext cx="3291840" cy="371789"/>
            <a:chOff x="5466302" y="2210637"/>
            <a:chExt cx="3291840" cy="371789"/>
          </a:xfrm>
        </p:grpSpPr>
        <p:cxnSp>
          <p:nvCxnSpPr>
            <p:cNvPr id="12" name="Straight Connector 11"/>
            <p:cNvCxnSpPr/>
            <p:nvPr/>
          </p:nvCxnSpPr>
          <p:spPr>
            <a:xfrm>
              <a:off x="5466302" y="2210637"/>
              <a:ext cx="1371600" cy="0"/>
            </a:xfrm>
            <a:prstGeom prst="line">
              <a:avLst/>
            </a:prstGeom>
            <a:noFill/>
            <a:ln w="19050" cap="flat" cmpd="sng" algn="ctr">
              <a:solidFill>
                <a:srgbClr val="B21D25"/>
              </a:solidFill>
              <a:prstDash val="sysDot"/>
              <a:miter lim="800000"/>
            </a:ln>
            <a:effectLst/>
          </p:spPr>
        </p:cxnSp>
        <p:cxnSp>
          <p:nvCxnSpPr>
            <p:cNvPr id="13" name="Straight Connector 12"/>
            <p:cNvCxnSpPr/>
            <p:nvPr/>
          </p:nvCxnSpPr>
          <p:spPr>
            <a:xfrm>
              <a:off x="6837902" y="2210637"/>
              <a:ext cx="182880" cy="371789"/>
            </a:xfrm>
            <a:prstGeom prst="line">
              <a:avLst/>
            </a:prstGeom>
            <a:noFill/>
            <a:ln w="19050" cap="flat" cmpd="sng" algn="ctr">
              <a:solidFill>
                <a:srgbClr val="B21D25"/>
              </a:solidFill>
              <a:prstDash val="sysDot"/>
              <a:miter lim="800000"/>
            </a:ln>
            <a:effectLst/>
          </p:spPr>
        </p:cxnSp>
        <p:cxnSp>
          <p:nvCxnSpPr>
            <p:cNvPr id="14" name="Straight Connector 13"/>
            <p:cNvCxnSpPr/>
            <p:nvPr/>
          </p:nvCxnSpPr>
          <p:spPr>
            <a:xfrm>
              <a:off x="7020782" y="2574052"/>
              <a:ext cx="1737360" cy="0"/>
            </a:xfrm>
            <a:prstGeom prst="line">
              <a:avLst/>
            </a:prstGeom>
            <a:noFill/>
            <a:ln w="19050" cap="flat" cmpd="sng" algn="ctr">
              <a:solidFill>
                <a:srgbClr val="B21D25"/>
              </a:solidFill>
              <a:prstDash val="sysDot"/>
              <a:miter lim="800000"/>
            </a:ln>
            <a:effectLst/>
          </p:spPr>
        </p:cxnSp>
      </p:grpSp>
      <p:grpSp>
        <p:nvGrpSpPr>
          <p:cNvPr id="15" name="Group 14"/>
          <p:cNvGrpSpPr/>
          <p:nvPr/>
        </p:nvGrpSpPr>
        <p:grpSpPr>
          <a:xfrm>
            <a:off x="5562600" y="3838124"/>
            <a:ext cx="3291840" cy="371789"/>
            <a:chOff x="5466302" y="2210637"/>
            <a:chExt cx="3291840" cy="371789"/>
          </a:xfrm>
        </p:grpSpPr>
        <p:cxnSp>
          <p:nvCxnSpPr>
            <p:cNvPr id="16" name="Straight Connector 15"/>
            <p:cNvCxnSpPr/>
            <p:nvPr/>
          </p:nvCxnSpPr>
          <p:spPr>
            <a:xfrm>
              <a:off x="5466302" y="2210637"/>
              <a:ext cx="1371600" cy="0"/>
            </a:xfrm>
            <a:prstGeom prst="line">
              <a:avLst/>
            </a:prstGeom>
            <a:noFill/>
            <a:ln w="19050" cap="flat" cmpd="sng" algn="ctr">
              <a:solidFill>
                <a:srgbClr val="B21D25"/>
              </a:solidFill>
              <a:prstDash val="solid"/>
              <a:miter lim="800000"/>
            </a:ln>
            <a:effectLst/>
          </p:spPr>
        </p:cxnSp>
        <p:cxnSp>
          <p:nvCxnSpPr>
            <p:cNvPr id="17" name="Straight Connector 16"/>
            <p:cNvCxnSpPr/>
            <p:nvPr/>
          </p:nvCxnSpPr>
          <p:spPr>
            <a:xfrm>
              <a:off x="6837902" y="2210637"/>
              <a:ext cx="182880" cy="371789"/>
            </a:xfrm>
            <a:prstGeom prst="line">
              <a:avLst/>
            </a:prstGeom>
            <a:noFill/>
            <a:ln w="19050" cap="flat" cmpd="sng" algn="ctr">
              <a:solidFill>
                <a:srgbClr val="B21D25"/>
              </a:solidFill>
              <a:prstDash val="solid"/>
              <a:miter lim="800000"/>
            </a:ln>
            <a:effectLst/>
          </p:spPr>
        </p:cxnSp>
        <p:cxnSp>
          <p:nvCxnSpPr>
            <p:cNvPr id="18" name="Straight Connector 17"/>
            <p:cNvCxnSpPr/>
            <p:nvPr/>
          </p:nvCxnSpPr>
          <p:spPr>
            <a:xfrm>
              <a:off x="7020782" y="2574052"/>
              <a:ext cx="1737360" cy="0"/>
            </a:xfrm>
            <a:prstGeom prst="line">
              <a:avLst/>
            </a:prstGeom>
            <a:noFill/>
            <a:ln w="19050" cap="flat" cmpd="sng" algn="ctr">
              <a:solidFill>
                <a:srgbClr val="B21D25"/>
              </a:solidFill>
              <a:prstDash val="solid"/>
              <a:miter lim="800000"/>
            </a:ln>
            <a:effectLst/>
          </p:spPr>
        </p:cxnSp>
      </p:grpSp>
      <p:grpSp>
        <p:nvGrpSpPr>
          <p:cNvPr id="19" name="Group 18"/>
          <p:cNvGrpSpPr/>
          <p:nvPr/>
        </p:nvGrpSpPr>
        <p:grpSpPr>
          <a:xfrm>
            <a:off x="5554232" y="4020668"/>
            <a:ext cx="3291840" cy="371789"/>
            <a:chOff x="5466302" y="2210637"/>
            <a:chExt cx="3291840" cy="371789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5466302" y="2210637"/>
              <a:ext cx="1371600" cy="0"/>
            </a:xfrm>
            <a:prstGeom prst="line">
              <a:avLst/>
            </a:prstGeom>
            <a:noFill/>
            <a:ln w="19050" cap="flat" cmpd="sng" algn="ctr">
              <a:solidFill>
                <a:srgbClr val="B21D25"/>
              </a:solidFill>
              <a:prstDash val="sysDot"/>
              <a:miter lim="800000"/>
            </a:ln>
            <a:effectLst/>
          </p:spPr>
        </p:cxnSp>
        <p:cxnSp>
          <p:nvCxnSpPr>
            <p:cNvPr id="21" name="Straight Connector 20"/>
            <p:cNvCxnSpPr/>
            <p:nvPr/>
          </p:nvCxnSpPr>
          <p:spPr>
            <a:xfrm>
              <a:off x="6837902" y="2210637"/>
              <a:ext cx="182880" cy="371789"/>
            </a:xfrm>
            <a:prstGeom prst="line">
              <a:avLst/>
            </a:prstGeom>
            <a:noFill/>
            <a:ln w="19050" cap="flat" cmpd="sng" algn="ctr">
              <a:solidFill>
                <a:srgbClr val="B21D25"/>
              </a:solidFill>
              <a:prstDash val="sysDot"/>
              <a:miter lim="800000"/>
            </a:ln>
            <a:effectLst/>
          </p:spPr>
        </p:cxnSp>
        <p:cxnSp>
          <p:nvCxnSpPr>
            <p:cNvPr id="22" name="Straight Connector 21"/>
            <p:cNvCxnSpPr/>
            <p:nvPr/>
          </p:nvCxnSpPr>
          <p:spPr>
            <a:xfrm>
              <a:off x="7020782" y="2574052"/>
              <a:ext cx="1737360" cy="0"/>
            </a:xfrm>
            <a:prstGeom prst="line">
              <a:avLst/>
            </a:prstGeom>
            <a:noFill/>
            <a:ln w="19050" cap="flat" cmpd="sng" algn="ctr">
              <a:solidFill>
                <a:srgbClr val="B21D25"/>
              </a:solidFill>
              <a:prstDash val="sysDot"/>
              <a:miter lim="800000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310109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90600" y="2256503"/>
            <a:ext cx="8001000" cy="1676400"/>
          </a:xfrm>
        </p:spPr>
        <p:txBody>
          <a:bodyPr>
            <a:normAutofit/>
          </a:bodyPr>
          <a:lstStyle/>
          <a:p>
            <a:pPr marL="0" lvl="0" indent="0" defTabSz="685800">
              <a:lnSpc>
                <a:spcPct val="90000"/>
              </a:lnSpc>
              <a:spcBef>
                <a:spcPts val="1100"/>
              </a:spcBef>
              <a:buNone/>
            </a:pPr>
            <a:r>
              <a:rPr lang="en-US" sz="2400" dirty="0" err="1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Shewhart</a:t>
            </a:r>
            <a:r>
              <a:rPr lang="en-US" sz="24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 charts use three limits:</a:t>
            </a:r>
          </a:p>
          <a:p>
            <a:pPr marL="857250" lvl="2" indent="-171450" defTabSz="685800">
              <a:lnSpc>
                <a:spcPct val="90000"/>
              </a:lnSpc>
              <a:spcBef>
                <a:spcPts val="375"/>
              </a:spcBef>
              <a:buFont typeface="Arial" charset="0"/>
              <a:buChar char="•"/>
            </a:pPr>
            <a:r>
              <a:rPr lang="en-US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Center line</a:t>
            </a:r>
          </a:p>
          <a:p>
            <a:pPr marL="857250" lvl="2" indent="-171450" defTabSz="685800">
              <a:lnSpc>
                <a:spcPct val="90000"/>
              </a:lnSpc>
              <a:spcBef>
                <a:spcPts val="375"/>
              </a:spcBef>
              <a:buFont typeface="Arial" charset="0"/>
              <a:buChar char="•"/>
            </a:pPr>
            <a:r>
              <a:rPr lang="en-US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Upper limit</a:t>
            </a:r>
          </a:p>
          <a:p>
            <a:pPr marL="857250" lvl="2" indent="-171450" defTabSz="685800">
              <a:lnSpc>
                <a:spcPct val="90000"/>
              </a:lnSpc>
              <a:spcBef>
                <a:spcPts val="375"/>
              </a:spcBef>
              <a:buFont typeface="Arial" charset="0"/>
              <a:buChar char="•"/>
            </a:pPr>
            <a:r>
              <a:rPr lang="en-US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Lower limit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95400" y="1143000"/>
            <a:ext cx="2819400" cy="487362"/>
          </a:xfrm>
        </p:spPr>
        <p:txBody>
          <a:bodyPr>
            <a:noAutofit/>
          </a:bodyPr>
          <a:lstStyle/>
          <a:p>
            <a:r>
              <a:rPr lang="en-US" dirty="0"/>
              <a:t>Control Limits and Control Limit Equations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90600" y="4065636"/>
            <a:ext cx="8001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685800"/>
            <a:r>
              <a:rPr lang="en-US" sz="2400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The “three sigma” limits formula for any statistic are:</a:t>
            </a:r>
          </a:p>
          <a:p>
            <a:pPr marL="342900" lvl="1" defTabSz="685800"/>
            <a:r>
              <a:rPr lang="en-US" sz="2400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 (where S is the statistic to be charted)</a:t>
            </a:r>
          </a:p>
          <a:p>
            <a:pPr marL="685800" lvl="1" indent="-342900" defTabSz="685800">
              <a:buFont typeface="Arial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Center Line (CL) = </a:t>
            </a:r>
            <a:r>
              <a:rPr lang="en-US" sz="2400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Symbol" charset="2"/>
              </a:rPr>
              <a:t></a:t>
            </a:r>
            <a:r>
              <a:rPr lang="en-US" sz="2400" baseline="-25000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S</a:t>
            </a:r>
            <a:endParaRPr lang="en-US" sz="2400" dirty="0">
              <a:solidFill>
                <a:srgbClr val="000000"/>
              </a:solidFill>
              <a:latin typeface="Arial" charset="0"/>
              <a:ea typeface="Arial" charset="0"/>
              <a:cs typeface="Arial" charset="0"/>
            </a:endParaRPr>
          </a:p>
          <a:p>
            <a:pPr marL="685800" lvl="1" indent="-342900" defTabSz="685800">
              <a:buFont typeface="Arial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Upper Limit (UL) = </a:t>
            </a:r>
            <a:r>
              <a:rPr lang="en-US" sz="2400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Symbol" charset="2"/>
              </a:rPr>
              <a:t></a:t>
            </a:r>
            <a:r>
              <a:rPr lang="en-US" sz="2400" baseline="-25000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S </a:t>
            </a:r>
            <a:r>
              <a:rPr lang="en-US" sz="2400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+ 3*</a:t>
            </a:r>
            <a:r>
              <a:rPr lang="en-US" sz="2400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Symbol" charset="2"/>
              </a:rPr>
              <a:t></a:t>
            </a:r>
            <a:r>
              <a:rPr lang="en-US" sz="2400" baseline="-25000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S</a:t>
            </a:r>
            <a:endParaRPr lang="en-US" sz="2400" dirty="0">
              <a:solidFill>
                <a:srgbClr val="000000"/>
              </a:solidFill>
              <a:latin typeface="Arial" charset="0"/>
              <a:ea typeface="Arial" charset="0"/>
              <a:cs typeface="Arial" charset="0"/>
            </a:endParaRPr>
          </a:p>
          <a:p>
            <a:pPr marL="685800" lvl="1" indent="-342900" defTabSz="685800">
              <a:buFont typeface="Arial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Lower Limit (LL) = </a:t>
            </a:r>
            <a:r>
              <a:rPr lang="en-US" sz="2400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Symbol" charset="2"/>
              </a:rPr>
              <a:t></a:t>
            </a:r>
            <a:r>
              <a:rPr lang="en-US" sz="2400" baseline="-25000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S </a:t>
            </a:r>
            <a:r>
              <a:rPr lang="en-US" sz="2400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- 3*</a:t>
            </a:r>
            <a:r>
              <a:rPr lang="en-US" sz="2400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Symbol" charset="2"/>
              </a:rPr>
              <a:t></a:t>
            </a:r>
            <a:r>
              <a:rPr lang="en-US" sz="2400" baseline="-25000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S</a:t>
            </a:r>
            <a:endParaRPr lang="en-US" sz="2400" dirty="0">
              <a:solidFill>
                <a:srgbClr val="000000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79665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2603094"/>
            <a:ext cx="8001000" cy="3657600"/>
          </a:xfrm>
        </p:spPr>
        <p:txBody>
          <a:bodyPr>
            <a:noAutofit/>
          </a:bodyPr>
          <a:lstStyle/>
          <a:p>
            <a:pPr marL="457200" lvl="0" indent="-457200" defTabSz="685800">
              <a:lnSpc>
                <a:spcPct val="90000"/>
              </a:lnSpc>
              <a:spcBef>
                <a:spcPts val="1100"/>
              </a:spcBef>
              <a:buFont typeface="+mj-lt"/>
              <a:buAutoNum type="arabicPeriod"/>
            </a:pPr>
            <a:r>
              <a:rPr lang="en-US" sz="22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If original limits had &lt; 20 data points or subgroups</a:t>
            </a:r>
          </a:p>
          <a:p>
            <a:pPr marL="457200" lvl="0" indent="-457200" defTabSz="685800">
              <a:lnSpc>
                <a:spcPct val="90000"/>
              </a:lnSpc>
              <a:spcBef>
                <a:spcPts val="1100"/>
              </a:spcBef>
              <a:buFont typeface="+mj-lt"/>
              <a:buAutoNum type="arabicPeriod"/>
            </a:pPr>
            <a:r>
              <a:rPr lang="en-US" sz="22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If original chart shows special cause variation that will not be used as part of future work; eliminate special cause and revise</a:t>
            </a:r>
          </a:p>
          <a:p>
            <a:pPr marL="457200" lvl="0" indent="-457200" defTabSz="685800">
              <a:lnSpc>
                <a:spcPct val="90000"/>
              </a:lnSpc>
              <a:spcBef>
                <a:spcPts val="1100"/>
              </a:spcBef>
              <a:buFont typeface="+mj-lt"/>
              <a:buAutoNum type="arabicPeriod"/>
            </a:pPr>
            <a:r>
              <a:rPr lang="en-US" sz="22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If improvements made resulted in special cause variation</a:t>
            </a:r>
          </a:p>
          <a:p>
            <a:pPr marL="800100" lvl="1" indent="-457200" defTabSz="685800">
              <a:lnSpc>
                <a:spcPct val="90000"/>
              </a:lnSpc>
              <a:spcBef>
                <a:spcPts val="375"/>
              </a:spcBef>
              <a:buFont typeface="+mj-lt"/>
              <a:buAutoNum type="alphaLcPeriod"/>
            </a:pPr>
            <a:r>
              <a:rPr lang="en-US" sz="22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Revise center line and limits for the new process</a:t>
            </a:r>
          </a:p>
          <a:p>
            <a:pPr marL="800100" lvl="1" indent="-457200" defTabSz="685800">
              <a:lnSpc>
                <a:spcPct val="90000"/>
              </a:lnSpc>
              <a:spcBef>
                <a:spcPts val="375"/>
              </a:spcBef>
              <a:buFont typeface="+mj-lt"/>
              <a:buAutoNum type="alphaLcPeriod"/>
            </a:pPr>
            <a:r>
              <a:rPr lang="en-US" sz="22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Track and display new process as run chart up to 12 data points</a:t>
            </a:r>
          </a:p>
          <a:p>
            <a:pPr marL="800100" lvl="1" indent="-457200" defTabSz="685800">
              <a:lnSpc>
                <a:spcPct val="90000"/>
              </a:lnSpc>
              <a:spcBef>
                <a:spcPts val="375"/>
              </a:spcBef>
              <a:buFont typeface="+mj-lt"/>
              <a:buAutoNum type="alphaLcPeriod"/>
            </a:pPr>
            <a:r>
              <a:rPr lang="en-US" sz="22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Create limits when new process has &gt;12 points</a:t>
            </a:r>
          </a:p>
          <a:p>
            <a:pPr marL="457200" lvl="0" indent="-457200" defTabSz="685800">
              <a:lnSpc>
                <a:spcPct val="90000"/>
              </a:lnSpc>
              <a:spcBef>
                <a:spcPts val="1100"/>
              </a:spcBef>
              <a:buFont typeface="+mj-lt"/>
              <a:buAutoNum type="arabicPeriod"/>
            </a:pPr>
            <a:r>
              <a:rPr lang="en-US" sz="22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If the chart is persistently unstable (</a:t>
            </a:r>
            <a:r>
              <a:rPr lang="en-US" sz="2200" u="sng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&gt;</a:t>
            </a:r>
            <a:r>
              <a:rPr lang="en-US" sz="22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 20 subgroups</a:t>
            </a:r>
            <a:r>
              <a:rPr lang="en-US" sz="2200" dirty="0" smtClean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)</a:t>
            </a:r>
            <a:endParaRPr lang="en-US" sz="2200" dirty="0">
              <a:solidFill>
                <a:srgbClr val="000000">
                  <a:lumMod val="85000"/>
                  <a:lumOff val="15000"/>
                </a:srgbClr>
              </a:solidFill>
              <a:latin typeface="Arial" charset="0"/>
              <a:cs typeface="Arial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95400" y="1143000"/>
            <a:ext cx="2819400" cy="487362"/>
          </a:xfrm>
        </p:spPr>
        <p:txBody>
          <a:bodyPr>
            <a:noAutofit/>
          </a:bodyPr>
          <a:lstStyle/>
          <a:p>
            <a:r>
              <a:rPr lang="en-US" dirty="0"/>
              <a:t>Criteria for Revising Limits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72915" y="2083820"/>
            <a:ext cx="85710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rgbClr val="B21D25"/>
                </a:solidFill>
                <a:effectLst/>
                <a:uLnTx/>
                <a:uFillTx/>
              </a:rPr>
              <a:t>Revise control chart limits when original (trial) limits are no longer useful:</a:t>
            </a:r>
          </a:p>
        </p:txBody>
      </p:sp>
    </p:spTree>
    <p:extLst>
      <p:ext uri="{BB962C8B-B14F-4D97-AF65-F5344CB8AC3E}">
        <p14:creationId xmlns:p14="http://schemas.microsoft.com/office/powerpoint/2010/main" val="972159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433578" y="952262"/>
            <a:ext cx="7886700" cy="823436"/>
          </a:xfrm>
          <a:prstGeom prst="rect">
            <a:avLst/>
          </a:prstGeom>
        </p:spPr>
        <p:txBody>
          <a:bodyPr vert="horz" lIns="0" tIns="45720" rIns="0" bIns="45720" rtlCol="0" anchor="t" anchorCtr="0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rgbClr val="B31D26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B31D26"/>
                </a:solidFill>
                <a:effectLst/>
                <a:uLnTx/>
                <a:uFillTx/>
                <a:latin typeface="Arial" charset="0"/>
                <a:cs typeface="Arial" charset="0"/>
              </a:rPr>
              <a:t>Should Limits Be Revised?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B31D26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12550" y="1594235"/>
            <a:ext cx="7886700" cy="395875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  <a:defRPr sz="135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SzPct val="65000"/>
              <a:buFont typeface="Wingdings" charset="2"/>
              <a:buChar char="§"/>
              <a:defRPr sz="135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1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rPr>
              <a:t>What does January 2018 forward indicate about limits?</a:t>
            </a:r>
            <a:endParaRPr kumimoji="0" lang="en-US" sz="21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85000"/>
                  <a:lumOff val="15000"/>
                </a:srgbClr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271237" y="2122539"/>
            <a:ext cx="8498806" cy="2966152"/>
            <a:chOff x="271237" y="1252397"/>
            <a:chExt cx="8498806" cy="2966152"/>
          </a:xfrm>
        </p:grpSpPr>
        <p:grpSp>
          <p:nvGrpSpPr>
            <p:cNvPr id="6" name="Group 5"/>
            <p:cNvGrpSpPr/>
            <p:nvPr/>
          </p:nvGrpSpPr>
          <p:grpSpPr>
            <a:xfrm>
              <a:off x="271237" y="1252397"/>
              <a:ext cx="8498806" cy="2966152"/>
              <a:chOff x="271237" y="1252397"/>
              <a:chExt cx="8498806" cy="2966152"/>
            </a:xfrm>
          </p:grpSpPr>
          <p:graphicFrame>
            <p:nvGraphicFramePr>
              <p:cNvPr id="9" name="Chart 8"/>
              <p:cNvGraphicFramePr/>
              <p:nvPr>
                <p:extLst/>
              </p:nvPr>
            </p:nvGraphicFramePr>
            <p:xfrm>
              <a:off x="271237" y="1320910"/>
              <a:ext cx="4304316" cy="2868973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2"/>
              </a:graphicData>
            </a:graphic>
          </p:graphicFrame>
          <p:graphicFrame>
            <p:nvGraphicFramePr>
              <p:cNvPr id="10" name="Chart 9"/>
              <p:cNvGraphicFramePr/>
              <p:nvPr>
                <p:extLst/>
              </p:nvPr>
            </p:nvGraphicFramePr>
            <p:xfrm>
              <a:off x="4324414" y="1292243"/>
              <a:ext cx="4445629" cy="2926306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3"/>
              </a:graphicData>
            </a:graphic>
          </p:graphicFrame>
          <p:sp>
            <p:nvSpPr>
              <p:cNvPr id="11" name="Down Arrow Callout 10"/>
              <p:cNvSpPr/>
              <p:nvPr/>
            </p:nvSpPr>
            <p:spPr>
              <a:xfrm>
                <a:off x="3946060" y="1252397"/>
                <a:ext cx="1258985" cy="1104932"/>
              </a:xfrm>
              <a:prstGeom prst="downArrowCallout">
                <a:avLst>
                  <a:gd name="adj1" fmla="val 12268"/>
                  <a:gd name="adj2" fmla="val 13541"/>
                  <a:gd name="adj3" fmla="val 25000"/>
                  <a:gd name="adj4" fmla="val 57338"/>
                </a:avLst>
              </a:prstGeom>
              <a:solidFill>
                <a:srgbClr val="B21D25"/>
              </a:solidFill>
              <a:ln w="12700" cap="flat" cmpd="sng" algn="ctr">
                <a:solidFill>
                  <a:srgbClr val="B21D2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685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3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anose="020B0604020202020204"/>
                    <a:ea typeface="+mn-ea"/>
                    <a:cs typeface="+mn-cs"/>
                  </a:rPr>
                  <a:t>CONNECT Intervention</a:t>
                </a:r>
              </a:p>
            </p:txBody>
          </p:sp>
        </p:grpSp>
        <p:sp>
          <p:nvSpPr>
            <p:cNvPr id="7" name="TextBox 6"/>
            <p:cNvSpPr txBox="1"/>
            <p:nvPr/>
          </p:nvSpPr>
          <p:spPr>
            <a:xfrm>
              <a:off x="5486400" y="3847004"/>
              <a:ext cx="1648178" cy="300082"/>
            </a:xfrm>
            <a:prstGeom prst="rect">
              <a:avLst/>
            </a:prstGeom>
            <a:solidFill>
              <a:srgbClr val="FFFFFF"/>
            </a:solidFill>
          </p:spPr>
          <p:txBody>
            <a:bodyPr wrap="square" rtlCol="0">
              <a:spAutoFit/>
            </a:bodyPr>
            <a:lstStyle/>
            <a:p>
              <a:pPr marL="0" marR="0" lvl="0" indent="0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3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</a:rPr>
                <a:t>-----</a:t>
              </a:r>
              <a:r>
                <a:rPr kumimoji="0" lang="en-US" sz="13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Control Limits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744428" y="3847004"/>
              <a:ext cx="1397040" cy="300082"/>
            </a:xfrm>
            <a:prstGeom prst="rect">
              <a:avLst/>
            </a:prstGeom>
            <a:solidFill>
              <a:srgbClr val="FFFFFF"/>
            </a:solidFill>
          </p:spPr>
          <p:txBody>
            <a:bodyPr wrap="square" rtlCol="0">
              <a:spAutoFit/>
            </a:bodyPr>
            <a:lstStyle/>
            <a:p>
              <a:pPr marL="0" marR="0" lvl="0" indent="0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3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       Mean</a:t>
              </a:r>
            </a:p>
          </p:txBody>
        </p:sp>
      </p:grpSp>
      <p:cxnSp>
        <p:nvCxnSpPr>
          <p:cNvPr id="12" name="Straight Connector 11"/>
          <p:cNvCxnSpPr/>
          <p:nvPr/>
        </p:nvCxnSpPr>
        <p:spPr>
          <a:xfrm>
            <a:off x="3744428" y="4876800"/>
            <a:ext cx="293511" cy="0"/>
          </a:xfrm>
          <a:prstGeom prst="line">
            <a:avLst/>
          </a:prstGeom>
          <a:noFill/>
          <a:ln w="28575" cap="flat" cmpd="sng" algn="ctr">
            <a:solidFill>
              <a:srgbClr val="37AF28"/>
            </a:solidFill>
            <a:prstDash val="solid"/>
            <a:miter lim="800000"/>
          </a:ln>
          <a:effectLst/>
        </p:spPr>
      </p:cxnSp>
      <p:grpSp>
        <p:nvGrpSpPr>
          <p:cNvPr id="13" name="Group 12"/>
          <p:cNvGrpSpPr/>
          <p:nvPr/>
        </p:nvGrpSpPr>
        <p:grpSpPr>
          <a:xfrm>
            <a:off x="756356" y="2555805"/>
            <a:ext cx="7766755" cy="1320801"/>
            <a:chOff x="756356" y="1685639"/>
            <a:chExt cx="7766755" cy="1320801"/>
          </a:xfrm>
        </p:grpSpPr>
        <p:cxnSp>
          <p:nvCxnSpPr>
            <p:cNvPr id="14" name="Straight Connector 13"/>
            <p:cNvCxnSpPr/>
            <p:nvPr/>
          </p:nvCxnSpPr>
          <p:spPr>
            <a:xfrm>
              <a:off x="756356" y="2142840"/>
              <a:ext cx="3568058" cy="0"/>
            </a:xfrm>
            <a:prstGeom prst="line">
              <a:avLst/>
            </a:prstGeom>
            <a:noFill/>
            <a:ln w="28575" cap="flat" cmpd="sng" algn="ctr">
              <a:solidFill>
                <a:srgbClr val="0070C0"/>
              </a:solidFill>
              <a:prstDash val="dash"/>
              <a:miter lim="800000"/>
            </a:ln>
            <a:effectLst/>
          </p:spPr>
        </p:cxnSp>
        <p:cxnSp>
          <p:nvCxnSpPr>
            <p:cNvPr id="15" name="Straight Connector 14"/>
            <p:cNvCxnSpPr/>
            <p:nvPr/>
          </p:nvCxnSpPr>
          <p:spPr>
            <a:xfrm>
              <a:off x="756356" y="3006440"/>
              <a:ext cx="3568058" cy="0"/>
            </a:xfrm>
            <a:prstGeom prst="line">
              <a:avLst/>
            </a:prstGeom>
            <a:noFill/>
            <a:ln w="28575" cap="flat" cmpd="sng" algn="ctr">
              <a:solidFill>
                <a:srgbClr val="0070C0"/>
              </a:solidFill>
              <a:prstDash val="dash"/>
              <a:miter lim="800000"/>
            </a:ln>
            <a:effectLst/>
          </p:spPr>
        </p:cxnSp>
        <p:cxnSp>
          <p:nvCxnSpPr>
            <p:cNvPr id="16" name="Straight Connector 15"/>
            <p:cNvCxnSpPr/>
            <p:nvPr/>
          </p:nvCxnSpPr>
          <p:spPr>
            <a:xfrm>
              <a:off x="4865127" y="2993102"/>
              <a:ext cx="3568058" cy="0"/>
            </a:xfrm>
            <a:prstGeom prst="line">
              <a:avLst/>
            </a:prstGeom>
            <a:noFill/>
            <a:ln w="28575" cap="flat" cmpd="sng" algn="ctr">
              <a:solidFill>
                <a:srgbClr val="0070C0"/>
              </a:solidFill>
              <a:prstDash val="dash"/>
              <a:miter lim="800000"/>
            </a:ln>
            <a:effectLst/>
          </p:spPr>
        </p:cxnSp>
        <p:cxnSp>
          <p:nvCxnSpPr>
            <p:cNvPr id="17" name="Straight Connector 16"/>
            <p:cNvCxnSpPr/>
            <p:nvPr/>
          </p:nvCxnSpPr>
          <p:spPr>
            <a:xfrm>
              <a:off x="874890" y="2695995"/>
              <a:ext cx="3568058" cy="0"/>
            </a:xfrm>
            <a:prstGeom prst="line">
              <a:avLst/>
            </a:prstGeom>
            <a:noFill/>
            <a:ln w="28575" cap="flat" cmpd="sng" algn="ctr">
              <a:solidFill>
                <a:srgbClr val="00B050"/>
              </a:solidFill>
              <a:prstDash val="solid"/>
              <a:miter lim="800000"/>
            </a:ln>
            <a:effectLst/>
          </p:spPr>
        </p:cxnSp>
        <p:cxnSp>
          <p:nvCxnSpPr>
            <p:cNvPr id="18" name="Straight Connector 17"/>
            <p:cNvCxnSpPr/>
            <p:nvPr/>
          </p:nvCxnSpPr>
          <p:spPr>
            <a:xfrm>
              <a:off x="5205045" y="1685639"/>
              <a:ext cx="3318066" cy="18983"/>
            </a:xfrm>
            <a:prstGeom prst="line">
              <a:avLst/>
            </a:prstGeom>
            <a:noFill/>
            <a:ln w="28575" cap="flat" cmpd="sng" algn="ctr">
              <a:solidFill>
                <a:srgbClr val="00B050"/>
              </a:solidFill>
              <a:prstDash val="solid"/>
              <a:miter lim="800000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755135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5800" y="990600"/>
            <a:ext cx="7886700" cy="994172"/>
          </a:xfrm>
          <a:prstGeom prst="rect">
            <a:avLst/>
          </a:prstGeom>
        </p:spPr>
        <p:txBody>
          <a:bodyPr vert="horz" lIns="0" tIns="45720" rIns="0" bIns="45720" rtlCol="0" anchor="t" anchorCtr="0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rgbClr val="B31D26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B31D26"/>
                </a:solidFill>
                <a:effectLst/>
                <a:uLnTx/>
                <a:uFillTx/>
                <a:latin typeface="Arial" charset="0"/>
                <a:cs typeface="Arial" charset="0"/>
              </a:rPr>
              <a:t>Advantages of Revised Limits in a Control Chart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B31D26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graphicFrame>
        <p:nvGraphicFramePr>
          <p:cNvPr id="3" name="Content Placeholder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27011486"/>
              </p:ext>
            </p:extLst>
          </p:nvPr>
        </p:nvGraphicFramePr>
        <p:xfrm>
          <a:off x="304800" y="1984772"/>
          <a:ext cx="4168757" cy="28908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Content Placeholder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31721394"/>
              </p:ext>
            </p:extLst>
          </p:nvPr>
        </p:nvGraphicFramePr>
        <p:xfrm>
          <a:off x="4629150" y="1984772"/>
          <a:ext cx="4168757" cy="28908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21342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90600" y="2362200"/>
            <a:ext cx="8001000" cy="4114800"/>
          </a:xfrm>
        </p:spPr>
        <p:txBody>
          <a:bodyPr>
            <a:normAutofit/>
          </a:bodyPr>
          <a:lstStyle/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4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THINK – how could I SEE variation best?</a:t>
            </a:r>
          </a:p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4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Definition: to separate data according to key factors</a:t>
            </a:r>
          </a:p>
          <a:p>
            <a:pPr marL="514350" lvl="1" indent="-171450" defTabSz="685800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</a:pPr>
            <a:r>
              <a:rPr lang="en-US" sz="20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Male, Female</a:t>
            </a:r>
          </a:p>
          <a:p>
            <a:pPr marL="514350" lvl="1" indent="-171450" defTabSz="685800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</a:pPr>
            <a:r>
              <a:rPr lang="en-US" sz="20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Smokers, Non-Smokers</a:t>
            </a:r>
          </a:p>
          <a:p>
            <a:pPr marL="514350" lvl="1" indent="-171450" defTabSz="685800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</a:pPr>
            <a:r>
              <a:rPr lang="en-US" sz="20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Clinic or Hospital A, B or C</a:t>
            </a:r>
          </a:p>
          <a:p>
            <a:pPr marL="514350" lvl="1" indent="-171450" defTabSz="685800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</a:pPr>
            <a:r>
              <a:rPr lang="en-US" sz="20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Provider A, B or C</a:t>
            </a:r>
          </a:p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4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Objective: to find patterns associated with causes of process variation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95400" y="1143000"/>
            <a:ext cx="2819400" cy="487362"/>
          </a:xfrm>
        </p:spPr>
        <p:txBody>
          <a:bodyPr>
            <a:normAutofit/>
          </a:bodyPr>
          <a:lstStyle/>
          <a:p>
            <a:r>
              <a:rPr lang="en-US" sz="2400" dirty="0"/>
              <a:t>Stratification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06072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nguage of data Presentation">
  <a:themeElements>
    <a:clrScheme name="Custom 4">
      <a:dk1>
        <a:srgbClr val="0F243E"/>
      </a:dk1>
      <a:lt1>
        <a:srgbClr val="FFFFFF"/>
      </a:lt1>
      <a:dk2>
        <a:srgbClr val="BFBFBF"/>
      </a:dk2>
      <a:lt2>
        <a:srgbClr val="D8D8D8"/>
      </a:lt2>
      <a:accent1>
        <a:srgbClr val="0F243E"/>
      </a:accent1>
      <a:accent2>
        <a:srgbClr val="953734"/>
      </a:accent2>
      <a:accent3>
        <a:srgbClr val="9BBB59"/>
      </a:accent3>
      <a:accent4>
        <a:srgbClr val="548DD4"/>
      </a:accent4>
      <a:accent5>
        <a:srgbClr val="7030A0"/>
      </a:accent5>
      <a:accent6>
        <a:srgbClr val="E36C09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Connect Brand">
    <a:dk1>
      <a:srgbClr val="000000"/>
    </a:dk1>
    <a:lt1>
      <a:srgbClr val="FFFFFF"/>
    </a:lt1>
    <a:dk2>
      <a:srgbClr val="44546A"/>
    </a:dk2>
    <a:lt2>
      <a:srgbClr val="E7E6E6"/>
    </a:lt2>
    <a:accent1>
      <a:srgbClr val="B21D25"/>
    </a:accent1>
    <a:accent2>
      <a:srgbClr val="F54E00"/>
    </a:accent2>
    <a:accent3>
      <a:srgbClr val="742D8A"/>
    </a:accent3>
    <a:accent4>
      <a:srgbClr val="37AE28"/>
    </a:accent4>
    <a:accent5>
      <a:srgbClr val="7F7F7F"/>
    </a:accent5>
    <a:accent6>
      <a:srgbClr val="F3BE54"/>
    </a:accent6>
    <a:hlink>
      <a:srgbClr val="B21D25"/>
    </a:hlink>
    <a:folHlink>
      <a:srgbClr val="B1B1B1"/>
    </a:folHlink>
  </a:clrScheme>
  <a:fontScheme name="Arial">
    <a:maj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Them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Connect Brand">
    <a:dk1>
      <a:srgbClr val="000000"/>
    </a:dk1>
    <a:lt1>
      <a:srgbClr val="FFFFFF"/>
    </a:lt1>
    <a:dk2>
      <a:srgbClr val="44546A"/>
    </a:dk2>
    <a:lt2>
      <a:srgbClr val="E7E6E6"/>
    </a:lt2>
    <a:accent1>
      <a:srgbClr val="B21D25"/>
    </a:accent1>
    <a:accent2>
      <a:srgbClr val="F54E00"/>
    </a:accent2>
    <a:accent3>
      <a:srgbClr val="742D8A"/>
    </a:accent3>
    <a:accent4>
      <a:srgbClr val="37AE28"/>
    </a:accent4>
    <a:accent5>
      <a:srgbClr val="7F7F7F"/>
    </a:accent5>
    <a:accent6>
      <a:srgbClr val="F3BE54"/>
    </a:accent6>
    <a:hlink>
      <a:srgbClr val="B21D25"/>
    </a:hlink>
    <a:folHlink>
      <a:srgbClr val="B1B1B1"/>
    </a:folHlink>
  </a:clrScheme>
  <a:fontScheme name="Arial">
    <a:maj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Them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Connect Brand">
    <a:dk1>
      <a:srgbClr val="000000"/>
    </a:dk1>
    <a:lt1>
      <a:srgbClr val="FFFFFF"/>
    </a:lt1>
    <a:dk2>
      <a:srgbClr val="44546A"/>
    </a:dk2>
    <a:lt2>
      <a:srgbClr val="E7E6E6"/>
    </a:lt2>
    <a:accent1>
      <a:srgbClr val="B21D25"/>
    </a:accent1>
    <a:accent2>
      <a:srgbClr val="F54E00"/>
    </a:accent2>
    <a:accent3>
      <a:srgbClr val="742D8A"/>
    </a:accent3>
    <a:accent4>
      <a:srgbClr val="37AE28"/>
    </a:accent4>
    <a:accent5>
      <a:srgbClr val="7F7F7F"/>
    </a:accent5>
    <a:accent6>
      <a:srgbClr val="F3BE54"/>
    </a:accent6>
    <a:hlink>
      <a:srgbClr val="B21D25"/>
    </a:hlink>
    <a:folHlink>
      <a:srgbClr val="B1B1B1"/>
    </a:folHlink>
  </a:clrScheme>
  <a:fontScheme name="Arial">
    <a:maj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Them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Connect Brand">
    <a:dk1>
      <a:srgbClr val="000000"/>
    </a:dk1>
    <a:lt1>
      <a:srgbClr val="FFFFFF"/>
    </a:lt1>
    <a:dk2>
      <a:srgbClr val="44546A"/>
    </a:dk2>
    <a:lt2>
      <a:srgbClr val="E7E6E6"/>
    </a:lt2>
    <a:accent1>
      <a:srgbClr val="B21D25"/>
    </a:accent1>
    <a:accent2>
      <a:srgbClr val="F54E00"/>
    </a:accent2>
    <a:accent3>
      <a:srgbClr val="742D8A"/>
    </a:accent3>
    <a:accent4>
      <a:srgbClr val="37AE28"/>
    </a:accent4>
    <a:accent5>
      <a:srgbClr val="7F7F7F"/>
    </a:accent5>
    <a:accent6>
      <a:srgbClr val="F3BE54"/>
    </a:accent6>
    <a:hlink>
      <a:srgbClr val="B21D25"/>
    </a:hlink>
    <a:folHlink>
      <a:srgbClr val="B1B1B1"/>
    </a:folHlink>
  </a:clrScheme>
  <a:fontScheme name="Arial">
    <a:maj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Them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Connect Brand">
    <a:dk1>
      <a:srgbClr val="000000"/>
    </a:dk1>
    <a:lt1>
      <a:srgbClr val="FFFFFF"/>
    </a:lt1>
    <a:dk2>
      <a:srgbClr val="44546A"/>
    </a:dk2>
    <a:lt2>
      <a:srgbClr val="E7E6E6"/>
    </a:lt2>
    <a:accent1>
      <a:srgbClr val="B21D25"/>
    </a:accent1>
    <a:accent2>
      <a:srgbClr val="F54E00"/>
    </a:accent2>
    <a:accent3>
      <a:srgbClr val="742D8A"/>
    </a:accent3>
    <a:accent4>
      <a:srgbClr val="37AE28"/>
    </a:accent4>
    <a:accent5>
      <a:srgbClr val="7F7F7F"/>
    </a:accent5>
    <a:accent6>
      <a:srgbClr val="F3BE54"/>
    </a:accent6>
    <a:hlink>
      <a:srgbClr val="B21D25"/>
    </a:hlink>
    <a:folHlink>
      <a:srgbClr val="B1B1B1"/>
    </a:folHlink>
  </a:clrScheme>
  <a:fontScheme name="Arial">
    <a:maj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Them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Connect Brand">
    <a:dk1>
      <a:srgbClr val="000000"/>
    </a:dk1>
    <a:lt1>
      <a:srgbClr val="FFFFFF"/>
    </a:lt1>
    <a:dk2>
      <a:srgbClr val="44546A"/>
    </a:dk2>
    <a:lt2>
      <a:srgbClr val="E7E6E6"/>
    </a:lt2>
    <a:accent1>
      <a:srgbClr val="B21D25"/>
    </a:accent1>
    <a:accent2>
      <a:srgbClr val="F54E00"/>
    </a:accent2>
    <a:accent3>
      <a:srgbClr val="742D8A"/>
    </a:accent3>
    <a:accent4>
      <a:srgbClr val="37AE28"/>
    </a:accent4>
    <a:accent5>
      <a:srgbClr val="7F7F7F"/>
    </a:accent5>
    <a:accent6>
      <a:srgbClr val="F3BE54"/>
    </a:accent6>
    <a:hlink>
      <a:srgbClr val="B21D25"/>
    </a:hlink>
    <a:folHlink>
      <a:srgbClr val="B1B1B1"/>
    </a:folHlink>
  </a:clrScheme>
  <a:fontScheme name="Arial">
    <a:maj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Them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Connect Brand">
    <a:dk1>
      <a:srgbClr val="000000"/>
    </a:dk1>
    <a:lt1>
      <a:srgbClr val="FFFFFF"/>
    </a:lt1>
    <a:dk2>
      <a:srgbClr val="44546A"/>
    </a:dk2>
    <a:lt2>
      <a:srgbClr val="E7E6E6"/>
    </a:lt2>
    <a:accent1>
      <a:srgbClr val="B21D25"/>
    </a:accent1>
    <a:accent2>
      <a:srgbClr val="F54E00"/>
    </a:accent2>
    <a:accent3>
      <a:srgbClr val="742D8A"/>
    </a:accent3>
    <a:accent4>
      <a:srgbClr val="37AE28"/>
    </a:accent4>
    <a:accent5>
      <a:srgbClr val="7F7F7F"/>
    </a:accent5>
    <a:accent6>
      <a:srgbClr val="F3BE54"/>
    </a:accent6>
    <a:hlink>
      <a:srgbClr val="B21D25"/>
    </a:hlink>
    <a:folHlink>
      <a:srgbClr val="B1B1B1"/>
    </a:folHlink>
  </a:clrScheme>
  <a:fontScheme name="Arial">
    <a:maj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Them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8.xml><?xml version="1.0" encoding="utf-8"?>
<a:themeOverride xmlns:a="http://schemas.openxmlformats.org/drawingml/2006/main">
  <a:clrScheme name="Connect Brand">
    <a:dk1>
      <a:srgbClr val="000000"/>
    </a:dk1>
    <a:lt1>
      <a:srgbClr val="FFFFFF"/>
    </a:lt1>
    <a:dk2>
      <a:srgbClr val="44546A"/>
    </a:dk2>
    <a:lt2>
      <a:srgbClr val="E7E6E6"/>
    </a:lt2>
    <a:accent1>
      <a:srgbClr val="B21D25"/>
    </a:accent1>
    <a:accent2>
      <a:srgbClr val="F54E00"/>
    </a:accent2>
    <a:accent3>
      <a:srgbClr val="742D8A"/>
    </a:accent3>
    <a:accent4>
      <a:srgbClr val="37AE28"/>
    </a:accent4>
    <a:accent5>
      <a:srgbClr val="7F7F7F"/>
    </a:accent5>
    <a:accent6>
      <a:srgbClr val="F3BE54"/>
    </a:accent6>
    <a:hlink>
      <a:srgbClr val="B21D25"/>
    </a:hlink>
    <a:folHlink>
      <a:srgbClr val="B1B1B1"/>
    </a:folHlink>
  </a:clrScheme>
  <a:fontScheme name="Arial">
    <a:maj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Them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Language of data Presentation.potx</Template>
  <TotalTime>9725</TotalTime>
  <Words>722</Words>
  <Application>Microsoft Office PowerPoint</Application>
  <PresentationFormat>On-screen Show (4:3)</PresentationFormat>
  <Paragraphs>92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.HelveticaNeueDeskInterface-Regular</vt:lpstr>
      <vt:lpstr>Arial</vt:lpstr>
      <vt:lpstr>Calibri</vt:lpstr>
      <vt:lpstr>Symbol</vt:lpstr>
      <vt:lpstr>Language of data Presentation</vt:lpstr>
      <vt:lpstr>Module 6 Part 2 Understanding Advantages of Control Charts for Improvement Science</vt:lpstr>
      <vt:lpstr>Objectives</vt:lpstr>
      <vt:lpstr>Criteria for Setting and Locking Control Limits</vt:lpstr>
      <vt:lpstr>Review of Run Chart Versus Control Chart</vt:lpstr>
      <vt:lpstr>Control Limits and Control Limit Equations</vt:lpstr>
      <vt:lpstr>Criteria for Revising Limits</vt:lpstr>
      <vt:lpstr>PowerPoint Presentation</vt:lpstr>
      <vt:lpstr>PowerPoint Presentation</vt:lpstr>
      <vt:lpstr>Stratification</vt:lpstr>
      <vt:lpstr>Stratification Approach Options</vt:lpstr>
      <vt:lpstr>Rational Subgroups</vt:lpstr>
      <vt:lpstr>Targets and Goals</vt:lpstr>
      <vt:lpstr>Summary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Victoria</dc:creator>
  <cp:lastModifiedBy>Helen Williams</cp:lastModifiedBy>
  <cp:revision>163</cp:revision>
  <dcterms:created xsi:type="dcterms:W3CDTF">2015-10-23T20:51:38Z</dcterms:created>
  <dcterms:modified xsi:type="dcterms:W3CDTF">2017-12-11T16:16:57Z</dcterms:modified>
</cp:coreProperties>
</file>