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94" r:id="rId3"/>
    <p:sldId id="293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6" r:id="rId14"/>
    <p:sldId id="26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D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04"/>
    <p:restoredTop sz="82596" autoAdjust="0"/>
  </p:normalViewPr>
  <p:slideViewPr>
    <p:cSldViewPr>
      <p:cViewPr varScale="1">
        <p:scale>
          <a:sx n="65" d="100"/>
          <a:sy n="65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5" Type="http://schemas.openxmlformats.org/officeDocument/2006/relationships/chartUserShapes" Target="../drawings/drawing2.xml"/><Relationship Id="rId4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'PRE-'!$B$1</c:f>
              <c:strCache>
                <c:ptCount val="1"/>
                <c:pt idx="0">
                  <c:v>GDMT - Fill Rate</c:v>
                </c:pt>
              </c:strCache>
            </c:strRef>
          </c:tx>
          <c:spPr>
            <a:ln w="31750" cap="rnd">
              <a:solidFill>
                <a:prstClr val="black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prstClr val="black"/>
              </a:solidFill>
              <a:ln>
                <a:solidFill>
                  <a:prstClr val="black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'PRE-'!$A$2:$A$8</c:f>
              <c:numCache>
                <c:formatCode>[$-409]mmm\-yy;@</c:formatCode>
                <c:ptCount val="7"/>
                <c:pt idx="0">
                  <c:v>42736</c:v>
                </c:pt>
                <c:pt idx="1">
                  <c:v>42811</c:v>
                </c:pt>
                <c:pt idx="2">
                  <c:v>42856</c:v>
                </c:pt>
                <c:pt idx="3">
                  <c:v>42917</c:v>
                </c:pt>
                <c:pt idx="4">
                  <c:v>42979</c:v>
                </c:pt>
                <c:pt idx="5">
                  <c:v>43040</c:v>
                </c:pt>
              </c:numCache>
            </c:numRef>
          </c:cat>
          <c:val>
            <c:numRef>
              <c:f>'PRE-'!$B$2:$B$8</c:f>
              <c:numCache>
                <c:formatCode>General</c:formatCode>
                <c:ptCount val="7"/>
                <c:pt idx="0">
                  <c:v>30</c:v>
                </c:pt>
                <c:pt idx="1">
                  <c:v>36</c:v>
                </c:pt>
                <c:pt idx="2">
                  <c:v>24</c:v>
                </c:pt>
                <c:pt idx="3">
                  <c:v>20</c:v>
                </c:pt>
                <c:pt idx="4">
                  <c:v>32</c:v>
                </c:pt>
                <c:pt idx="5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008-401A-826D-D4FECDDF548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1817691312"/>
        <c:axId val="-1883429712"/>
      </c:lineChart>
      <c:dateAx>
        <c:axId val="-1817691312"/>
        <c:scaling>
          <c:orientation val="minMax"/>
        </c:scaling>
        <c:delete val="0"/>
        <c:axPos val="b"/>
        <c:numFmt formatCode="[$-409]mmm\-yy;@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83429712"/>
        <c:crosses val="autoZero"/>
        <c:auto val="1"/>
        <c:lblOffset val="100"/>
        <c:baseTimeUnit val="months"/>
      </c:dateAx>
      <c:valAx>
        <c:axId val="-188342971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17691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994174219550799"/>
          <c:y val="5.3120053761398202E-2"/>
          <c:w val="0.85170140853970699"/>
          <c:h val="0.57460003980518504"/>
        </c:manualLayout>
      </c:layout>
      <c:lineChart>
        <c:grouping val="standard"/>
        <c:varyColors val="0"/>
        <c:ser>
          <c:idx val="0"/>
          <c:order val="0"/>
          <c:tx>
            <c:strRef>
              <c:f>'PRE-'!$B$1</c:f>
              <c:strCache>
                <c:ptCount val="1"/>
                <c:pt idx="0">
                  <c:v>GDMT - Fill Rate</c:v>
                </c:pt>
              </c:strCache>
            </c:strRef>
          </c:tx>
          <c:spPr>
            <a:ln w="28575" cap="rnd">
              <a:solidFill>
                <a:prstClr val="black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'PRE-'!$A$2:$A$8</c:f>
              <c:numCache>
                <c:formatCode>[$-409]mmm\-yy;@</c:formatCode>
                <c:ptCount val="7"/>
                <c:pt idx="0">
                  <c:v>42736</c:v>
                </c:pt>
                <c:pt idx="1">
                  <c:v>42811</c:v>
                </c:pt>
                <c:pt idx="2">
                  <c:v>42856</c:v>
                </c:pt>
                <c:pt idx="3">
                  <c:v>42917</c:v>
                </c:pt>
                <c:pt idx="4">
                  <c:v>42979</c:v>
                </c:pt>
                <c:pt idx="5">
                  <c:v>43040</c:v>
                </c:pt>
              </c:numCache>
            </c:numRef>
          </c:cat>
          <c:val>
            <c:numRef>
              <c:f>'PRE-'!$B$2:$B$8</c:f>
              <c:numCache>
                <c:formatCode>General</c:formatCode>
                <c:ptCount val="7"/>
                <c:pt idx="0">
                  <c:v>30</c:v>
                </c:pt>
                <c:pt idx="1">
                  <c:v>36</c:v>
                </c:pt>
                <c:pt idx="2">
                  <c:v>24</c:v>
                </c:pt>
                <c:pt idx="3">
                  <c:v>20</c:v>
                </c:pt>
                <c:pt idx="4">
                  <c:v>32</c:v>
                </c:pt>
                <c:pt idx="5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63B-45CF-BB63-C5859E6D2E4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hiLowLines>
        <c:smooth val="0"/>
        <c:axId val="-1832594624"/>
        <c:axId val="-1898714912"/>
      </c:lineChart>
      <c:dateAx>
        <c:axId val="-1832594624"/>
        <c:scaling>
          <c:orientation val="minMax"/>
        </c:scaling>
        <c:delete val="0"/>
        <c:axPos val="b"/>
        <c:numFmt formatCode="[$-409]mmm\-yy;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98714912"/>
        <c:crosses val="autoZero"/>
        <c:auto val="1"/>
        <c:lblOffset val="100"/>
        <c:baseTimeUnit val="months"/>
      </c:dateAx>
      <c:valAx>
        <c:axId val="-189871491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32594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Run Chart (weeks=25)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930885547279001"/>
          <c:y val="0.16735879608570101"/>
          <c:w val="0.81045516276156704"/>
          <c:h val="0.6774307925351720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Sheet1!$A$2:$A$26</c:f>
              <c:numCache>
                <c:formatCode>General</c:formatCode>
                <c:ptCount val="2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</c:numCache>
            </c:numRef>
          </c:cat>
          <c:val>
            <c:numRef>
              <c:f>Sheet1!$B$2:$B$26</c:f>
              <c:numCache>
                <c:formatCode>General</c:formatCode>
                <c:ptCount val="25"/>
                <c:pt idx="0">
                  <c:v>46</c:v>
                </c:pt>
                <c:pt idx="1">
                  <c:v>40</c:v>
                </c:pt>
                <c:pt idx="2">
                  <c:v>35.5</c:v>
                </c:pt>
                <c:pt idx="3">
                  <c:v>37</c:v>
                </c:pt>
                <c:pt idx="4">
                  <c:v>44</c:v>
                </c:pt>
                <c:pt idx="5">
                  <c:v>45</c:v>
                </c:pt>
                <c:pt idx="6">
                  <c:v>36</c:v>
                </c:pt>
                <c:pt idx="7">
                  <c:v>50</c:v>
                </c:pt>
                <c:pt idx="8">
                  <c:v>47</c:v>
                </c:pt>
                <c:pt idx="9">
                  <c:v>35</c:v>
                </c:pt>
                <c:pt idx="10">
                  <c:v>38</c:v>
                </c:pt>
                <c:pt idx="11">
                  <c:v>46</c:v>
                </c:pt>
                <c:pt idx="12">
                  <c:v>39.5</c:v>
                </c:pt>
                <c:pt idx="13">
                  <c:v>46.5</c:v>
                </c:pt>
                <c:pt idx="14">
                  <c:v>42</c:v>
                </c:pt>
                <c:pt idx="15">
                  <c:v>41</c:v>
                </c:pt>
                <c:pt idx="16">
                  <c:v>36</c:v>
                </c:pt>
                <c:pt idx="17">
                  <c:v>38</c:v>
                </c:pt>
                <c:pt idx="18">
                  <c:v>50</c:v>
                </c:pt>
                <c:pt idx="19">
                  <c:v>40</c:v>
                </c:pt>
                <c:pt idx="20">
                  <c:v>36</c:v>
                </c:pt>
                <c:pt idx="21">
                  <c:v>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BA2-48A4-A583-3A7AEFB8F9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849380800"/>
        <c:axId val="-1843382096"/>
      </c:lineChart>
      <c:catAx>
        <c:axId val="-1849380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43382096"/>
        <c:crosses val="autoZero"/>
        <c:auto val="1"/>
        <c:lblAlgn val="ctr"/>
        <c:lblOffset val="100"/>
        <c:noMultiLvlLbl val="0"/>
      </c:catAx>
      <c:valAx>
        <c:axId val="-1843382096"/>
        <c:scaling>
          <c:orientation val="minMax"/>
          <c:max val="55"/>
          <c:min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dirty="0" smtClean="0"/>
                  <a:t>Percent Unreconciled Medications</a:t>
                </a:r>
                <a:endParaRPr lang="en-US" sz="1200" b="1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49380800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 smtClean="0"/>
              <a:t>Stewhart</a:t>
            </a:r>
            <a:r>
              <a:rPr lang="en-US" dirty="0" smtClean="0"/>
              <a:t> Chart (weeks=25)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930885547279001"/>
          <c:y val="0.16735879608570101"/>
          <c:w val="0.81045516276156704"/>
          <c:h val="0.6774307925351720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Sheet1!$A$2:$A$26</c:f>
              <c:numCache>
                <c:formatCode>General</c:formatCode>
                <c:ptCount val="2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</c:numCache>
            </c:numRef>
          </c:cat>
          <c:val>
            <c:numRef>
              <c:f>Sheet1!$B$2:$B$26</c:f>
              <c:numCache>
                <c:formatCode>General</c:formatCode>
                <c:ptCount val="25"/>
                <c:pt idx="0">
                  <c:v>46</c:v>
                </c:pt>
                <c:pt idx="1">
                  <c:v>40</c:v>
                </c:pt>
                <c:pt idx="2">
                  <c:v>35.5</c:v>
                </c:pt>
                <c:pt idx="3">
                  <c:v>37</c:v>
                </c:pt>
                <c:pt idx="4">
                  <c:v>44</c:v>
                </c:pt>
                <c:pt idx="5">
                  <c:v>45</c:v>
                </c:pt>
                <c:pt idx="6">
                  <c:v>36</c:v>
                </c:pt>
                <c:pt idx="7">
                  <c:v>50</c:v>
                </c:pt>
                <c:pt idx="8">
                  <c:v>47</c:v>
                </c:pt>
                <c:pt idx="9">
                  <c:v>35</c:v>
                </c:pt>
                <c:pt idx="10">
                  <c:v>38</c:v>
                </c:pt>
                <c:pt idx="11">
                  <c:v>46</c:v>
                </c:pt>
                <c:pt idx="12">
                  <c:v>39.5</c:v>
                </c:pt>
                <c:pt idx="13">
                  <c:v>46.5</c:v>
                </c:pt>
                <c:pt idx="14">
                  <c:v>42</c:v>
                </c:pt>
                <c:pt idx="15">
                  <c:v>41</c:v>
                </c:pt>
                <c:pt idx="16">
                  <c:v>36</c:v>
                </c:pt>
                <c:pt idx="17">
                  <c:v>38</c:v>
                </c:pt>
                <c:pt idx="18">
                  <c:v>50</c:v>
                </c:pt>
                <c:pt idx="19">
                  <c:v>40</c:v>
                </c:pt>
                <c:pt idx="20">
                  <c:v>36</c:v>
                </c:pt>
                <c:pt idx="21">
                  <c:v>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962-48C3-B8D7-B46A0CA513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831735264"/>
        <c:axId val="-1934186320"/>
      </c:lineChart>
      <c:catAx>
        <c:axId val="-1831735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34186320"/>
        <c:crosses val="autoZero"/>
        <c:auto val="1"/>
        <c:lblAlgn val="ctr"/>
        <c:lblOffset val="100"/>
        <c:noMultiLvlLbl val="0"/>
      </c:catAx>
      <c:valAx>
        <c:axId val="-1934186320"/>
        <c:scaling>
          <c:orientation val="minMax"/>
          <c:max val="55"/>
          <c:min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dirty="0" smtClean="0"/>
                  <a:t>Percent Unreconciled Medications</a:t>
                </a:r>
                <a:endParaRPr lang="en-US" sz="1200" b="1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31735264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'PRE-'!$B$1</c:f>
              <c:strCache>
                <c:ptCount val="1"/>
                <c:pt idx="0">
                  <c:v>HF GDMT Rate</c:v>
                </c:pt>
              </c:strCache>
            </c:strRef>
          </c:tx>
          <c:spPr>
            <a:ln w="28575" cap="rnd">
              <a:solidFill>
                <a:prstClr val="black"/>
              </a:solidFill>
              <a:round/>
            </a:ln>
            <a:effectLst/>
          </c:spPr>
          <c:marker>
            <c:symbol val="none"/>
          </c:marker>
          <c:cat>
            <c:numRef>
              <c:f>'PRE-'!$A$2:$A$8</c:f>
              <c:numCache>
                <c:formatCode>[$-409]mmm\-yy;@</c:formatCode>
                <c:ptCount val="7"/>
                <c:pt idx="0">
                  <c:v>42736</c:v>
                </c:pt>
                <c:pt idx="1">
                  <c:v>42811</c:v>
                </c:pt>
                <c:pt idx="2">
                  <c:v>42856</c:v>
                </c:pt>
                <c:pt idx="3">
                  <c:v>42917</c:v>
                </c:pt>
                <c:pt idx="4">
                  <c:v>42979</c:v>
                </c:pt>
                <c:pt idx="5">
                  <c:v>43040</c:v>
                </c:pt>
              </c:numCache>
            </c:numRef>
          </c:cat>
          <c:val>
            <c:numRef>
              <c:f>'PRE-'!$B$2:$B$8</c:f>
              <c:numCache>
                <c:formatCode>General</c:formatCode>
                <c:ptCount val="7"/>
                <c:pt idx="0">
                  <c:v>30</c:v>
                </c:pt>
                <c:pt idx="1">
                  <c:v>36</c:v>
                </c:pt>
                <c:pt idx="2">
                  <c:v>24</c:v>
                </c:pt>
                <c:pt idx="3">
                  <c:v>20</c:v>
                </c:pt>
                <c:pt idx="4">
                  <c:v>32</c:v>
                </c:pt>
                <c:pt idx="5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DE5-4DB4-A061-C3C921530C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781277824"/>
        <c:axId val="-1780990224"/>
      </c:lineChart>
      <c:dateAx>
        <c:axId val="-1781277824"/>
        <c:scaling>
          <c:orientation val="minMax"/>
        </c:scaling>
        <c:delete val="0"/>
        <c:axPos val="b"/>
        <c:numFmt formatCode="[$-409]mmm\-yy;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80990224"/>
        <c:crosses val="autoZero"/>
        <c:auto val="1"/>
        <c:lblOffset val="100"/>
        <c:baseTimeUnit val="months"/>
      </c:dateAx>
      <c:valAx>
        <c:axId val="-178099022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81277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6250089445106"/>
          <c:y val="0.88415785021329896"/>
          <c:w val="0.44259668667449098"/>
          <c:h val="0.101499735271123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5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POST!$B$1</c:f>
              <c:strCache>
                <c:ptCount val="1"/>
              </c:strCache>
            </c:strRef>
          </c:tx>
          <c:spPr>
            <a:ln w="28575" cap="rnd">
              <a:solidFill>
                <a:prstClr val="black"/>
              </a:solidFill>
              <a:round/>
            </a:ln>
            <a:effectLst/>
          </c:spPr>
          <c:marker>
            <c:symbol val="none"/>
          </c:marker>
          <c:cat>
            <c:numRef>
              <c:f>POST!$A$2:$A$7</c:f>
              <c:numCache>
                <c:formatCode>[$-409]mmm\-yy;@</c:formatCode>
                <c:ptCount val="6"/>
                <c:pt idx="0">
                  <c:v>43101</c:v>
                </c:pt>
                <c:pt idx="1">
                  <c:v>43160</c:v>
                </c:pt>
                <c:pt idx="2">
                  <c:v>43221</c:v>
                </c:pt>
                <c:pt idx="3">
                  <c:v>43282</c:v>
                </c:pt>
                <c:pt idx="4">
                  <c:v>43344</c:v>
                </c:pt>
                <c:pt idx="5">
                  <c:v>43405</c:v>
                </c:pt>
              </c:numCache>
            </c:numRef>
          </c:cat>
          <c:val>
            <c:numRef>
              <c:f>POST!$B$2:$B$7</c:f>
              <c:numCache>
                <c:formatCode>General</c:formatCode>
                <c:ptCount val="6"/>
                <c:pt idx="0">
                  <c:v>68</c:v>
                </c:pt>
                <c:pt idx="1">
                  <c:v>78</c:v>
                </c:pt>
                <c:pt idx="2">
                  <c:v>88</c:v>
                </c:pt>
                <c:pt idx="3">
                  <c:v>90</c:v>
                </c:pt>
                <c:pt idx="4">
                  <c:v>86</c:v>
                </c:pt>
                <c:pt idx="5">
                  <c:v>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BC-4863-99B1-88C89A0D1A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888213760"/>
        <c:axId val="-1849008208"/>
      </c:lineChart>
      <c:dateAx>
        <c:axId val="-1888213760"/>
        <c:scaling>
          <c:orientation val="minMax"/>
        </c:scaling>
        <c:delete val="0"/>
        <c:axPos val="b"/>
        <c:numFmt formatCode="[$-409]mmm\-yy;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49008208"/>
        <c:crosses val="autoZero"/>
        <c:auto val="1"/>
        <c:lblOffset val="100"/>
        <c:baseTimeUnit val="months"/>
      </c:dateAx>
      <c:valAx>
        <c:axId val="-1849008208"/>
        <c:scaling>
          <c:orientation val="minMax"/>
          <c:max val="1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crossAx val="-1888213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625000000000001"/>
          <c:y val="0.89301131889763796"/>
          <c:w val="0.38017692540631398"/>
          <c:h val="9.145559468754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0.11312</cdr:x>
      <cdr:y>0.62085</cdr:y>
    </cdr:from>
    <cdr:to>
      <cdr:x>0.95884</cdr:x>
      <cdr:y>0.62287</cdr:y>
    </cdr:to>
    <cdr:cxnSp macro="">
      <cdr:nvCxnSpPr>
        <cdr:cNvPr id="2" name="Straight Connector 1"/>
        <cdr:cNvCxnSpPr/>
      </cdr:nvCxnSpPr>
      <cdr:spPr>
        <a:xfrm xmlns:a="http://schemas.openxmlformats.org/drawingml/2006/main" flipV="1">
          <a:off x="486904" y="1781215"/>
          <a:ext cx="3640238" cy="5788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accent4">
              <a:lumMod val="75000"/>
            </a:schemeClr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0.11312</cdr:x>
      <cdr:y>0.46827</cdr:y>
    </cdr:from>
    <cdr:to>
      <cdr:x>0.97497</cdr:x>
      <cdr:y>0.4723</cdr:y>
    </cdr:to>
    <cdr:cxnSp macro="">
      <cdr:nvCxnSpPr>
        <cdr:cNvPr id="4" name="Straight Connector 3"/>
        <cdr:cNvCxnSpPr/>
      </cdr:nvCxnSpPr>
      <cdr:spPr>
        <a:xfrm xmlns:a="http://schemas.openxmlformats.org/drawingml/2006/main">
          <a:off x="486904" y="1343455"/>
          <a:ext cx="3709686" cy="11575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accent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0.12163</cdr:x>
      <cdr:y>0.29067</cdr:y>
    </cdr:from>
    <cdr:to>
      <cdr:x>0.92423</cdr:x>
      <cdr:y>0.29067</cdr:y>
    </cdr:to>
    <cdr:cxnSp macro="">
      <cdr:nvCxnSpPr>
        <cdr:cNvPr id="2" name="Straight Connector 1"/>
        <cdr:cNvCxnSpPr/>
      </cdr:nvCxnSpPr>
      <cdr:spPr>
        <a:xfrm xmlns:a="http://schemas.openxmlformats.org/drawingml/2006/main">
          <a:off x="540713" y="850597"/>
          <a:ext cx="3568058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0070C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85479-A69A-3643-B4F3-27A29E195752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83CF4-7647-B846-AC43-EEEF2A170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52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83CF4-7647-B846-AC43-EEEF2A170B8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711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4800" y="3200400"/>
            <a:ext cx="8382000" cy="1600199"/>
          </a:xfrm>
        </p:spPr>
        <p:txBody>
          <a:bodyPr/>
          <a:lstStyle>
            <a:lvl1pPr algn="l">
              <a:defRPr b="1" baseline="0"/>
            </a:lvl1pPr>
          </a:lstStyle>
          <a:p>
            <a:r>
              <a:rPr lang="en-US" dirty="0"/>
              <a:t>PRESENTATION </a:t>
            </a:r>
            <a:br>
              <a:rPr lang="en-US" dirty="0"/>
            </a:br>
            <a:r>
              <a:rPr lang="en-US" dirty="0"/>
              <a:t>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953000"/>
            <a:ext cx="6400800" cy="609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E565-B6ED-4EFC-86DA-70B9D7DFB86B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D618-719B-498B-83FF-BED5B87DA2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09600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\\BRENDA\kompleks file server\All Client Projects\The Language of Data\Prepped Files\final-logo-colored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4630" y="1676400"/>
            <a:ext cx="3722570" cy="12954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 userDrawn="1"/>
        </p:nvSpPr>
        <p:spPr>
          <a:xfrm>
            <a:off x="0" y="228600"/>
            <a:ext cx="9144000" cy="304800"/>
          </a:xfrm>
          <a:prstGeom prst="rect">
            <a:avLst/>
          </a:prstGeom>
          <a:solidFill>
            <a:srgbClr val="D7BC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57400"/>
            <a:ext cx="7239000" cy="45259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4267200"/>
            <a:ext cx="381000" cy="259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676400"/>
            <a:ext cx="381000" cy="2590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990600"/>
            <a:ext cx="426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 rot="5400000">
            <a:off x="952500" y="1409700"/>
            <a:ext cx="53340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2" name="Picture 11" descr="logo-boxes-01-01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-152400"/>
            <a:ext cx="3103417" cy="2743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47800" y="1143000"/>
            <a:ext cx="2209800" cy="487362"/>
          </a:xfrm>
        </p:spPr>
        <p:txBody>
          <a:bodyPr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228600"/>
            <a:ext cx="3581400" cy="5791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553200"/>
            <a:ext cx="3581400" cy="304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019800"/>
            <a:ext cx="3581400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3581400" cy="228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0" hasCustomPrompt="1"/>
          </p:nvPr>
        </p:nvSpPr>
        <p:spPr>
          <a:xfrm>
            <a:off x="3810000" y="4191000"/>
            <a:ext cx="49530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TRANSITION SLIDE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0" y="4876800"/>
            <a:ext cx="3962400" cy="914400"/>
          </a:xfrm>
        </p:spPr>
        <p:txBody>
          <a:bodyPr>
            <a:normAutofit/>
          </a:bodyPr>
          <a:lstStyle>
            <a:lvl1pPr>
              <a:buNone/>
              <a:defRPr sz="1800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2" hasCustomPrompt="1"/>
          </p:nvPr>
        </p:nvSpPr>
        <p:spPr>
          <a:xfrm>
            <a:off x="838200" y="1600200"/>
            <a:ext cx="2286000" cy="3200400"/>
          </a:xfrm>
        </p:spPr>
        <p:txBody>
          <a:bodyPr>
            <a:normAutofit/>
          </a:bodyPr>
          <a:lstStyle>
            <a:lvl1pPr>
              <a:buNone/>
              <a:defRPr sz="20000" b="1">
                <a:solidFill>
                  <a:schemeClr val="accent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267200"/>
            <a:ext cx="381000" cy="259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676400"/>
            <a:ext cx="381000" cy="2590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990600"/>
            <a:ext cx="426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 rot="5400000">
            <a:off x="952500" y="1409700"/>
            <a:ext cx="53340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3" name="Picture 12" descr="logo-boxes-01-01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-152400"/>
            <a:ext cx="3103417" cy="27432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447800" y="1143000"/>
            <a:ext cx="2209800" cy="487362"/>
          </a:xfrm>
        </p:spPr>
        <p:txBody>
          <a:bodyPr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2362200"/>
            <a:ext cx="26670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3124200"/>
            <a:ext cx="2667000" cy="33528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3429000" y="2362200"/>
            <a:ext cx="26670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3429000" y="3124200"/>
            <a:ext cx="2667000" cy="33528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  <p:sp>
        <p:nvSpPr>
          <p:cNvPr id="2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6248400" y="2362200"/>
            <a:ext cx="26670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21" name="Text Placehold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6248400" y="3124200"/>
            <a:ext cx="2667000" cy="33528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4267200"/>
            <a:ext cx="381000" cy="259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1676400"/>
            <a:ext cx="381000" cy="2590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990600"/>
            <a:ext cx="426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14" name="Picture 13" descr="logo-boxes-01-01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-152400"/>
            <a:ext cx="3103417" cy="2743200"/>
          </a:xfrm>
          <a:prstGeom prst="rect">
            <a:avLst/>
          </a:prstGeom>
        </p:spPr>
      </p:pic>
      <p:sp>
        <p:nvSpPr>
          <p:cNvPr id="15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2362200"/>
            <a:ext cx="37338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3124200"/>
            <a:ext cx="3733800" cy="33528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4876800" y="2362200"/>
            <a:ext cx="37338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20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4876800" y="3124200"/>
            <a:ext cx="3733800" cy="33528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>
          <a:xfrm rot="5400000">
            <a:off x="952500" y="1409700"/>
            <a:ext cx="53340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1447800" y="1143000"/>
            <a:ext cx="2209800" cy="487362"/>
          </a:xfrm>
        </p:spPr>
        <p:txBody>
          <a:bodyPr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09600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228600"/>
            <a:ext cx="9144000" cy="304800"/>
          </a:xfrm>
          <a:prstGeom prst="rect">
            <a:avLst/>
          </a:prstGeom>
          <a:solidFill>
            <a:srgbClr val="D7BC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1143000" y="1905000"/>
            <a:ext cx="6705600" cy="2971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0"/>
            <a:ext cx="8763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4267200"/>
            <a:ext cx="381000" cy="259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676400"/>
            <a:ext cx="381000" cy="2590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990600"/>
            <a:ext cx="426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 rot="5400000">
            <a:off x="952500" y="1409700"/>
            <a:ext cx="53340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 userDrawn="1"/>
        </p:nvSpPr>
        <p:spPr>
          <a:xfrm>
            <a:off x="1447800" y="1143000"/>
            <a:ext cx="22098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Title goes here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" name="Picture 11" descr="logo-boxes-01-01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-152400"/>
            <a:ext cx="3103417" cy="2743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1905000"/>
            <a:ext cx="3886200" cy="4953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0" y="4267200"/>
            <a:ext cx="381000" cy="259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0" y="1676400"/>
            <a:ext cx="381000" cy="2590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0" y="990600"/>
            <a:ext cx="426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rot="5400000">
            <a:off x="952500" y="1409700"/>
            <a:ext cx="53340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 userDrawn="1"/>
        </p:nvSpPr>
        <p:spPr>
          <a:xfrm>
            <a:off x="1447800" y="1143000"/>
            <a:ext cx="22098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Title goes here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724400" y="1143000"/>
            <a:ext cx="37338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22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4724400" y="1905000"/>
            <a:ext cx="3733800" cy="49530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  <p:pic>
        <p:nvPicPr>
          <p:cNvPr id="23" name="Picture 22" descr="logo-boxes-01-01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-152400"/>
            <a:ext cx="3103417" cy="27432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CE565-B6ED-4EFC-86DA-70B9D7DFB86B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0D618-719B-498B-83FF-BED5B87DA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chart" Target="../charts/char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sixsigma.com/tools-templates/control-charts/a-guide-to-control-chart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C00000"/>
                </a:solidFill>
                <a:latin typeface="Arial" charset="0"/>
                <a:cs typeface="Arial" charset="0"/>
              </a:rPr>
              <a:t>Module 6 </a:t>
            </a:r>
            <a:r>
              <a:rPr lang="en-US" sz="3200" b="0" dirty="0">
                <a:solidFill>
                  <a:srgbClr val="C00000"/>
                </a:solidFill>
                <a:latin typeface="Arial" charset="0"/>
                <a:cs typeface="Arial" charset="0"/>
              </a:rPr>
              <a:t>Part 1</a:t>
            </a:r>
            <a:r>
              <a:rPr lang="en-US" sz="3100" b="0" dirty="0">
                <a:solidFill>
                  <a:srgbClr val="C00000"/>
                </a:solidFill>
                <a:latin typeface="Arial" charset="0"/>
                <a:cs typeface="Arial" charset="0"/>
              </a:rPr>
              <a:t/>
            </a:r>
            <a:br>
              <a:rPr lang="en-US" sz="3100" b="0" dirty="0">
                <a:solidFill>
                  <a:srgbClr val="C00000"/>
                </a:solidFill>
                <a:latin typeface="Arial" charset="0"/>
                <a:cs typeface="Arial" charset="0"/>
              </a:rPr>
            </a:br>
            <a:r>
              <a:rPr lang="en-US" sz="3200" b="0" dirty="0">
                <a:solidFill>
                  <a:srgbClr val="C00000"/>
                </a:solidFill>
                <a:latin typeface="Arial" charset="0"/>
                <a:cs typeface="Arial" charset="0"/>
              </a:rPr>
              <a:t>Understanding Advantages of Control Charts for Improvement Science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4953000"/>
            <a:ext cx="8279086" cy="149364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2133600"/>
            <a:ext cx="8001000" cy="4572000"/>
          </a:xfrm>
        </p:spPr>
        <p:txBody>
          <a:bodyPr>
            <a:normAutofit/>
          </a:bodyPr>
          <a:lstStyle/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Select a measure and a statistic to be plotted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Type of data (level of measure)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Subgroup size &amp; variability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Metric used (rate or %)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Time interval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Select methods for data collection: 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Observation frequency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Measure and measurement frequency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Sampling procedure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Determine subgroups, including size and frequency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Select appropriate </a:t>
            </a:r>
            <a:r>
              <a:rPr lang="en-US" sz="20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Shewhart</a:t>
            </a: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 control chart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Apply criteria for identifying a signal of special cause variation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201992"/>
            <a:ext cx="2819400" cy="487362"/>
          </a:xfrm>
        </p:spPr>
        <p:txBody>
          <a:bodyPr>
            <a:noAutofit/>
          </a:bodyPr>
          <a:lstStyle/>
          <a:p>
            <a:r>
              <a:rPr lang="en-US" dirty="0"/>
              <a:t>Method for Creating a </a:t>
            </a:r>
            <a:r>
              <a:rPr lang="en-US" dirty="0" err="1"/>
              <a:t>Shewhart</a:t>
            </a:r>
            <a:r>
              <a:rPr lang="en-US" dirty="0"/>
              <a:t> Control Chart</a:t>
            </a:r>
          </a:p>
        </p:txBody>
      </p:sp>
    </p:spTree>
    <p:extLst>
      <p:ext uri="{BB962C8B-B14F-4D97-AF65-F5344CB8AC3E}">
        <p14:creationId xmlns:p14="http://schemas.microsoft.com/office/powerpoint/2010/main" val="87238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9274146"/>
              </p:ext>
            </p:extLst>
          </p:nvPr>
        </p:nvGraphicFramePr>
        <p:xfrm>
          <a:off x="1760633" y="2080940"/>
          <a:ext cx="6057900" cy="3143252"/>
        </p:xfrm>
        <a:graphic>
          <a:graphicData uri="http://schemas.openxmlformats.org/drawingml/2006/table">
            <a:tbl>
              <a:tblPr firstRow="1" bandRow="1"/>
              <a:tblGrid>
                <a:gridCol w="1211580">
                  <a:extLst>
                    <a:ext uri="{9D8B030D-6E8A-4147-A177-3AD203B41FA5}">
                      <a16:colId xmlns:a16="http://schemas.microsoft.com/office/drawing/2014/main" val="3167638708"/>
                    </a:ext>
                  </a:extLst>
                </a:gridCol>
                <a:gridCol w="2960370">
                  <a:extLst>
                    <a:ext uri="{9D8B030D-6E8A-4147-A177-3AD203B41FA5}">
                      <a16:colId xmlns:a16="http://schemas.microsoft.com/office/drawing/2014/main" val="3160298376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842141607"/>
                    </a:ext>
                  </a:extLst>
                </a:gridCol>
              </a:tblGrid>
              <a:tr h="2893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dirty="0"/>
                        <a:t>Data Type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dirty="0"/>
                        <a:t>Description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dirty="0"/>
                        <a:t>Example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242934"/>
                  </a:ext>
                </a:extLst>
              </a:tr>
              <a:tr h="4994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US" sz="1000" dirty="0"/>
                        <a:t>Nominal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US" sz="1000" dirty="0"/>
                        <a:t>Non-numeric; distinct groups; categories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US" sz="1000" dirty="0"/>
                        <a:t>Male</a:t>
                      </a:r>
                      <a:r>
                        <a:rPr lang="en-US" sz="1000" baseline="0" dirty="0"/>
                        <a:t> or Female;</a:t>
                      </a:r>
                      <a:r>
                        <a:rPr lang="en-US" sz="1000" dirty="0"/>
                        <a:t> Ethnicity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807366"/>
                  </a:ext>
                </a:extLst>
              </a:tr>
              <a:tr h="4994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US" sz="1000" dirty="0"/>
                        <a:t>Ordinal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US" sz="1000" dirty="0"/>
                        <a:t>Ranked</a:t>
                      </a:r>
                      <a:r>
                        <a:rPr lang="en-US" sz="1000" baseline="0" dirty="0"/>
                        <a:t> on a scale; Ordered highest to lowest or vice versa </a:t>
                      </a:r>
                      <a:endParaRPr lang="en-US" sz="1000" dirty="0"/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US" sz="1000" dirty="0"/>
                        <a:t>Hospital</a:t>
                      </a:r>
                      <a:r>
                        <a:rPr lang="en-US" sz="1000" baseline="0" dirty="0"/>
                        <a:t> Rankings; Pain Scales; Patient Satisfaction</a:t>
                      </a:r>
                      <a:endParaRPr lang="en-US" sz="1000" dirty="0"/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25822"/>
                  </a:ext>
                </a:extLst>
              </a:tr>
              <a:tr h="9275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US" sz="1000" dirty="0"/>
                        <a:t>Interval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US" sz="1000" dirty="0"/>
                        <a:t>Measured on a scale with</a:t>
                      </a:r>
                      <a:r>
                        <a:rPr lang="en-US" sz="1000" baseline="0" dirty="0"/>
                        <a:t> consistent,</a:t>
                      </a:r>
                      <a:r>
                        <a:rPr lang="en-US" sz="1000" dirty="0"/>
                        <a:t> equal distance between values. No absolute zero;</a:t>
                      </a:r>
                      <a:r>
                        <a:rPr lang="en-US" sz="1000" baseline="0" dirty="0"/>
                        <a:t> cannot calculate ratios (can only + and - )</a:t>
                      </a:r>
                      <a:endParaRPr lang="en-US" sz="1000" dirty="0"/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US" sz="1000" dirty="0"/>
                        <a:t>Hospital</a:t>
                      </a:r>
                      <a:r>
                        <a:rPr lang="en-US" sz="1000" baseline="0" dirty="0"/>
                        <a:t> Census, Volume of Blood</a:t>
                      </a:r>
                      <a:r>
                        <a:rPr lang="en-US" sz="1000" dirty="0"/>
                        <a:t>,</a:t>
                      </a:r>
                      <a:r>
                        <a:rPr lang="en-US" sz="1000" baseline="0" dirty="0"/>
                        <a:t> Number of </a:t>
                      </a:r>
                      <a:r>
                        <a:rPr lang="en-US" sz="1000" baseline="0" dirty="0" err="1"/>
                        <a:t>Rehospitalizations</a:t>
                      </a:r>
                      <a:endParaRPr lang="en-US" sz="1000" dirty="0"/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744485"/>
                  </a:ext>
                </a:extLst>
              </a:tr>
              <a:tr h="9275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US" sz="1000" dirty="0"/>
                        <a:t>Ratio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US" sz="1000" dirty="0"/>
                        <a:t>Measured on a scale with equal distance between</a:t>
                      </a:r>
                      <a:r>
                        <a:rPr lang="en-US" sz="1000" baseline="0" dirty="0"/>
                        <a:t> values AND an absolute zero; CAN calculate ratios (+, -, x and ÷ )</a:t>
                      </a:r>
                      <a:endParaRPr lang="en-US" sz="1000" dirty="0"/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US" sz="1000" dirty="0"/>
                        <a:t>Height, weight, blood sugar,</a:t>
                      </a:r>
                      <a:r>
                        <a:rPr lang="en-US" sz="1000" baseline="0" dirty="0"/>
                        <a:t> temperature</a:t>
                      </a:r>
                      <a:endParaRPr lang="en-US" sz="1000" dirty="0"/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94420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71800" y="2362200"/>
            <a:ext cx="2971800" cy="923330"/>
          </a:xfrm>
          <a:prstGeom prst="rect">
            <a:avLst/>
          </a:prstGeom>
          <a:solidFill>
            <a:srgbClr val="E7E6E6"/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685800" eaLnBrk="1" fontAlgn="auto" latinLnBrk="0" hangingPunct="1">
              <a:lnSpc>
                <a:spcPct val="150000"/>
              </a:lnSpc>
              <a:spcBef>
                <a:spcPts val="20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CLASSIFICATION OR “ATTRIBUTE” DATA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85993" y="1200588"/>
            <a:ext cx="19578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/>
              <a:t>Improvement Data Types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133600" y="1238462"/>
            <a:ext cx="2071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Traditional Data Types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001828" y="3317818"/>
            <a:ext cx="2926080" cy="1828800"/>
          </a:xfrm>
          <a:prstGeom prst="rect">
            <a:avLst/>
          </a:prstGeom>
          <a:solidFill>
            <a:srgbClr val="FFFFFF">
              <a:lumMod val="85000"/>
            </a:srgbClr>
          </a:solidFill>
          <a:ln w="19050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CONTINUOUS OR VARIABLE DATA</a:t>
            </a:r>
          </a:p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90743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971800" cy="487362"/>
          </a:xfrm>
        </p:spPr>
        <p:txBody>
          <a:bodyPr>
            <a:noAutofit/>
          </a:bodyPr>
          <a:lstStyle/>
          <a:p>
            <a:r>
              <a:rPr lang="en-US" dirty="0"/>
              <a:t>Case Example: GDMT for Spironolactone in HF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286000"/>
            <a:ext cx="3983439" cy="3443005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SzPct val="65000"/>
              <a:buFont typeface="Wingdings" charset="2"/>
              <a:buChar char="§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Select a measure and statistic:</a:t>
            </a:r>
          </a:p>
          <a:p>
            <a:pPr marL="514350" marR="0" lvl="1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Type of data (level of measure)</a:t>
            </a:r>
          </a:p>
          <a:p>
            <a:pPr marL="514350" marR="0" lvl="1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Subgroup size &amp; variability</a:t>
            </a:r>
          </a:p>
          <a:p>
            <a:pPr marL="514350" marR="0" lvl="1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Metric used (rate or %)</a:t>
            </a:r>
          </a:p>
          <a:p>
            <a:pPr marL="514350" marR="0" lvl="1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Time interval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Select methods for data collection: </a:t>
            </a:r>
          </a:p>
          <a:p>
            <a:pPr marL="514350" marR="0" lvl="1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Observation frequency</a:t>
            </a:r>
          </a:p>
          <a:p>
            <a:pPr marL="514350" marR="0" lvl="1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Measure and measurement freq.</a:t>
            </a:r>
          </a:p>
          <a:p>
            <a:pPr marL="514350" marR="0" lvl="1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Sampling procedure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Determine subgroups and size</a:t>
            </a: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93039" y="2286000"/>
            <a:ext cx="4435474" cy="3425126"/>
          </a:xfrm>
          <a:prstGeom prst="rect">
            <a:avLst/>
          </a:prstGeom>
        </p:spPr>
        <p:txBody>
          <a:bodyPr vert="horz" lIns="0" tIns="45720" rIns="0" bIns="45720" rtlCol="0">
            <a:normAutofit fontScale="925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SzPct val="65000"/>
              <a:buFont typeface="Wingdings" charset="2"/>
              <a:buChar char="§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Measure: GDMT for Spironolactone</a:t>
            </a:r>
          </a:p>
          <a:p>
            <a:pPr marL="514350" marR="0" lvl="1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L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evel of measure: Yes/No</a:t>
            </a:r>
          </a:p>
          <a:p>
            <a:pPr marL="514350" marR="0" lvl="1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Subgroup size: # Discharges per month</a:t>
            </a:r>
          </a:p>
          <a:p>
            <a:pPr marL="514350" marR="0" lvl="1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Metric used:  % prescribed Spiro</a:t>
            </a:r>
          </a:p>
          <a:p>
            <a:pPr marL="514350" marR="0" lvl="1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Time interval: Monthly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Select methods for data collection: </a:t>
            </a:r>
          </a:p>
          <a:p>
            <a:pPr marL="514350" marR="0" lvl="1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Observations frequency: Daily?</a:t>
            </a:r>
          </a:p>
          <a:p>
            <a:pPr marL="514350" marR="0" lvl="1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M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easurement frequency: At discharge?</a:t>
            </a:r>
          </a:p>
          <a:p>
            <a:pPr marL="514350" marR="0" lvl="1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Sampling procedure: All or CONNECT?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Determine subgroups and size</a:t>
            </a: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93039" y="2268121"/>
            <a:ext cx="4435474" cy="3443005"/>
          </a:xfrm>
          <a:prstGeom prst="rect">
            <a:avLst/>
          </a:prstGeom>
          <a:solidFill>
            <a:srgbClr val="FFFFFF"/>
          </a:solidFill>
        </p:spPr>
        <p:txBody>
          <a:bodyPr vert="horz" lIns="0" tIns="45720" rIns="0" bIns="45720" rtlCol="0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SzPct val="65000"/>
              <a:buFont typeface="Wingdings" charset="2"/>
              <a:buChar char="§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cs typeface="Arial" charset="0"/>
              </a:rPr>
              <a:t>Measure: GDMT for Spironolactone</a:t>
            </a:r>
          </a:p>
          <a:p>
            <a:pPr marL="514350" marR="0" lvl="1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cs typeface="Arial" charset="0"/>
              </a:rPr>
              <a:t>L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cs typeface="Arial" charset="0"/>
              </a:rPr>
              <a:t>evel of measure: ATTRIBUTE</a:t>
            </a:r>
          </a:p>
          <a:p>
            <a:pPr marL="514350" marR="0" lvl="1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cs typeface="Arial" charset="0"/>
              </a:rPr>
              <a:t>Subgroup size: VARIABLE</a:t>
            </a:r>
          </a:p>
          <a:p>
            <a:pPr marL="514350" marR="0" lvl="1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cs typeface="Arial" charset="0"/>
              </a:rPr>
              <a:t>Metric used: % prescribed</a:t>
            </a:r>
          </a:p>
          <a:p>
            <a:pPr marL="514350" marR="0" lvl="1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cs typeface="Arial" charset="0"/>
              </a:rPr>
              <a:t>Time interval: Monthly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cs typeface="Arial" charset="0"/>
              </a:rPr>
              <a:t>Select methods for data collection: </a:t>
            </a:r>
          </a:p>
          <a:p>
            <a:pPr marL="514350" marR="0" lvl="1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cs typeface="Arial" charset="0"/>
              </a:rPr>
              <a:t>Observation frequency: Daily</a:t>
            </a:r>
          </a:p>
          <a:p>
            <a:pPr marL="514350" marR="0" lvl="1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cs typeface="Arial" charset="0"/>
              </a:rPr>
              <a:t>Measurement frequency: DC; q 3mos</a:t>
            </a:r>
          </a:p>
          <a:p>
            <a:pPr marL="514350" marR="0" lvl="1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cs typeface="Arial" charset="0"/>
              </a:rPr>
              <a:t>Sampling procedure; All?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cs typeface="Arial" charset="0"/>
              </a:rPr>
              <a:t>Determine subgroups and size: </a:t>
            </a:r>
          </a:p>
          <a:p>
            <a:pPr marL="514350" marR="0" lvl="1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cs typeface="Arial" charset="0"/>
              </a:rPr>
              <a:t>MD, Clinic, Hospital level?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387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rmAutofit/>
          </a:bodyPr>
          <a:lstStyle/>
          <a:p>
            <a:r>
              <a:rPr lang="en-US" sz="2400" dirty="0"/>
              <a:t>Control Chart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62000" y="2971800"/>
            <a:ext cx="7766755" cy="1320801"/>
            <a:chOff x="756356" y="1685639"/>
            <a:chExt cx="7766755" cy="1320801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756356" y="2142840"/>
              <a:ext cx="3568058" cy="0"/>
            </a:xfrm>
            <a:prstGeom prst="line">
              <a:avLst/>
            </a:prstGeom>
            <a:noFill/>
            <a:ln w="28575" cap="flat" cmpd="sng" algn="ctr">
              <a:solidFill>
                <a:srgbClr val="0070C0"/>
              </a:solidFill>
              <a:prstDash val="dash"/>
              <a:miter lim="800000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>
            <a:xfrm>
              <a:off x="756356" y="3006440"/>
              <a:ext cx="3568058" cy="0"/>
            </a:xfrm>
            <a:prstGeom prst="line">
              <a:avLst/>
            </a:prstGeom>
            <a:noFill/>
            <a:ln w="28575" cap="flat" cmpd="sng" algn="ctr">
              <a:solidFill>
                <a:srgbClr val="0070C0"/>
              </a:solidFill>
              <a:prstDash val="dash"/>
              <a:miter lim="800000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>
            <a:xfrm>
              <a:off x="4865127" y="2993102"/>
              <a:ext cx="3568058" cy="0"/>
            </a:xfrm>
            <a:prstGeom prst="line">
              <a:avLst/>
            </a:prstGeom>
            <a:noFill/>
            <a:ln w="28575" cap="flat" cmpd="sng" algn="ctr">
              <a:solidFill>
                <a:srgbClr val="0070C0"/>
              </a:solidFill>
              <a:prstDash val="dash"/>
              <a:miter lim="800000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>
            <a:xfrm>
              <a:off x="874890" y="2695995"/>
              <a:ext cx="3568058" cy="0"/>
            </a:xfrm>
            <a:prstGeom prst="line">
              <a:avLst/>
            </a:prstGeom>
            <a:noFill/>
            <a:ln w="28575" cap="flat" cmpd="sng" algn="ctr">
              <a:solidFill>
                <a:srgbClr val="00B050"/>
              </a:solidFill>
              <a:prstDash val="solid"/>
              <a:miter lim="800000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>
            <a:xfrm>
              <a:off x="5205045" y="1685639"/>
              <a:ext cx="3318066" cy="18983"/>
            </a:xfrm>
            <a:prstGeom prst="line">
              <a:avLst/>
            </a:prstGeom>
            <a:noFill/>
            <a:ln w="28575" cap="flat" cmpd="sng" algn="ctr">
              <a:solidFill>
                <a:srgbClr val="00B050"/>
              </a:solidFill>
              <a:prstDash val="solid"/>
              <a:miter lim="800000"/>
            </a:ln>
            <a:effectLst/>
          </p:spPr>
        </p:cxnSp>
      </p:grpSp>
      <p:grpSp>
        <p:nvGrpSpPr>
          <p:cNvPr id="10" name="Group 9"/>
          <p:cNvGrpSpPr/>
          <p:nvPr/>
        </p:nvGrpSpPr>
        <p:grpSpPr>
          <a:xfrm>
            <a:off x="457200" y="2528576"/>
            <a:ext cx="8498806" cy="2966152"/>
            <a:chOff x="271237" y="1252397"/>
            <a:chExt cx="8498806" cy="2966152"/>
          </a:xfrm>
        </p:grpSpPr>
        <p:grpSp>
          <p:nvGrpSpPr>
            <p:cNvPr id="11" name="Group 10"/>
            <p:cNvGrpSpPr/>
            <p:nvPr/>
          </p:nvGrpSpPr>
          <p:grpSpPr>
            <a:xfrm>
              <a:off x="271237" y="1252397"/>
              <a:ext cx="8498806" cy="2966152"/>
              <a:chOff x="271237" y="1252397"/>
              <a:chExt cx="8498806" cy="2966152"/>
            </a:xfrm>
          </p:grpSpPr>
          <p:graphicFrame>
            <p:nvGraphicFramePr>
              <p:cNvPr id="14" name="Chart 13"/>
              <p:cNvGraphicFramePr/>
              <p:nvPr>
                <p:extLst/>
              </p:nvPr>
            </p:nvGraphicFramePr>
            <p:xfrm>
              <a:off x="271237" y="1320910"/>
              <a:ext cx="4304316" cy="2868973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graphicFrame>
            <p:nvGraphicFramePr>
              <p:cNvPr id="15" name="Chart 14"/>
              <p:cNvGraphicFramePr/>
              <p:nvPr>
                <p:extLst/>
              </p:nvPr>
            </p:nvGraphicFramePr>
            <p:xfrm>
              <a:off x="4324414" y="1292243"/>
              <a:ext cx="4445629" cy="2926306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sp>
            <p:nvSpPr>
              <p:cNvPr id="16" name="Down Arrow Callout 15"/>
              <p:cNvSpPr/>
              <p:nvPr/>
            </p:nvSpPr>
            <p:spPr>
              <a:xfrm>
                <a:off x="3946060" y="1252397"/>
                <a:ext cx="1258985" cy="1104932"/>
              </a:xfrm>
              <a:prstGeom prst="downArrowCallout">
                <a:avLst>
                  <a:gd name="adj1" fmla="val 12268"/>
                  <a:gd name="adj2" fmla="val 13541"/>
                  <a:gd name="adj3" fmla="val 25000"/>
                  <a:gd name="adj4" fmla="val 57338"/>
                </a:avLst>
              </a:prstGeom>
              <a:solidFill>
                <a:srgbClr val="B21D25"/>
              </a:solidFill>
              <a:ln w="12700" cap="flat" cmpd="sng" algn="ctr">
                <a:solidFill>
                  <a:srgbClr val="B21D2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3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CONNECT Intervention</a:t>
                </a: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5486400" y="3847004"/>
              <a:ext cx="1648178" cy="300082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</a:rPr>
                <a:t>-----</a:t>
              </a:r>
              <a:r>
                <a:rPr kumimoji="0" lang="en-US" sz="13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Control Limits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556867" y="3834435"/>
              <a:ext cx="1816644" cy="300082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         Median</a:t>
              </a:r>
            </a:p>
          </p:txBody>
        </p:sp>
      </p:grpSp>
      <p:cxnSp>
        <p:nvCxnSpPr>
          <p:cNvPr id="17" name="Straight Connector 16"/>
          <p:cNvCxnSpPr/>
          <p:nvPr/>
        </p:nvCxnSpPr>
        <p:spPr>
          <a:xfrm>
            <a:off x="3838512" y="5278921"/>
            <a:ext cx="293511" cy="0"/>
          </a:xfrm>
          <a:prstGeom prst="line">
            <a:avLst/>
          </a:prstGeom>
          <a:noFill/>
          <a:ln w="28575" cap="flat" cmpd="sng" algn="ctr">
            <a:solidFill>
              <a:srgbClr val="37AF28"/>
            </a:solidFill>
            <a:prstDash val="solid"/>
            <a:miter lim="800000"/>
          </a:ln>
          <a:effectLst/>
        </p:spPr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0608" y="1910092"/>
            <a:ext cx="6498899" cy="780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381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2209800"/>
            <a:ext cx="7772400" cy="4343400"/>
          </a:xfrm>
        </p:spPr>
        <p:txBody>
          <a:bodyPr>
            <a:normAutofit/>
          </a:bodyPr>
          <a:lstStyle/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Control charts have several advantages over run charts: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Better for showing system stability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Distinguishes cause of variation (special from common)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Determines potential source of variation (special from common)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Control charts depict answers to the questions: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What are we trying to accomplish?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How will we know that a change is an improvement?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Autofit/>
          </a:bodyPr>
          <a:lstStyle/>
          <a:p>
            <a:r>
              <a:rPr lang="en-US" sz="2800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0402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2286000"/>
            <a:ext cx="8001000" cy="3733800"/>
          </a:xfrm>
        </p:spPr>
        <p:txBody>
          <a:bodyPr>
            <a:normAutofit/>
          </a:bodyPr>
          <a:lstStyle/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Discuss advantages of a control chart over a run chart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Describe how to set limits and revise limits on a control chart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rmAutofit/>
          </a:bodyPr>
          <a:lstStyle/>
          <a:p>
            <a:r>
              <a:rPr lang="en-US" sz="2400" dirty="0"/>
              <a:t>Objectives</a:t>
            </a:r>
          </a:p>
        </p:txBody>
      </p:sp>
    </p:spTree>
    <p:extLst>
      <p:ext uri="{BB962C8B-B14F-4D97-AF65-F5344CB8AC3E}">
        <p14:creationId xmlns:p14="http://schemas.microsoft.com/office/powerpoint/2010/main" val="875789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04800" y="1143000"/>
            <a:ext cx="8295968" cy="4209114"/>
            <a:chOff x="-1406013" y="152400"/>
            <a:chExt cx="11061290" cy="5612152"/>
          </a:xfrm>
        </p:grpSpPr>
        <p:sp>
          <p:nvSpPr>
            <p:cNvPr id="3" name="TextBox 2"/>
            <p:cNvSpPr txBox="1"/>
            <p:nvPr/>
          </p:nvSpPr>
          <p:spPr>
            <a:xfrm>
              <a:off x="3276600" y="3581400"/>
              <a:ext cx="685800" cy="3309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13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YES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5334000" y="3581400"/>
              <a:ext cx="533400" cy="3309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13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NO</a:t>
              </a: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-1406013" y="152400"/>
              <a:ext cx="11061290" cy="5612152"/>
              <a:chOff x="-1406013" y="152400"/>
              <a:chExt cx="11061290" cy="5612152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3200400" y="152400"/>
                <a:ext cx="2667000" cy="538780"/>
              </a:xfrm>
              <a:prstGeom prst="rect">
                <a:avLst/>
              </a:prstGeom>
              <a:solidFill>
                <a:srgbClr val="000000"/>
              </a:solidFill>
              <a:ln>
                <a:solidFill>
                  <a:srgbClr val="0F243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13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</a:rPr>
                  <a:t>Select a Key Measure Related to the Aim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3352800" y="1066800"/>
                <a:ext cx="2438400" cy="538780"/>
              </a:xfrm>
              <a:prstGeom prst="rect">
                <a:avLst/>
              </a:prstGeom>
              <a:solidFill>
                <a:srgbClr val="0F243E"/>
              </a:solidFill>
              <a:ln>
                <a:solidFill>
                  <a:srgbClr val="0F243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13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</a:rPr>
                  <a:t>Develop Appropriate Shewhart Chart 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6096000" y="1600200"/>
                <a:ext cx="3234813" cy="1839051"/>
              </a:xfrm>
              <a:prstGeom prst="rect">
                <a:avLst/>
              </a:prstGeom>
              <a:noFill/>
              <a:ln>
                <a:solidFill>
                  <a:srgbClr val="0F243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13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2. Select Chart Type</a:t>
                </a:r>
              </a:p>
              <a:p>
                <a:pPr marL="257175" marR="0" lvl="0" indent="-257175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lphaLcPeriod"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Type of data = Type of chart</a:t>
                </a:r>
              </a:p>
              <a:p>
                <a:pPr marL="257175" marR="0" lvl="0" indent="-257175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lphaLcPeriod"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P, C, U, G, T, I, X-bar(S)</a:t>
                </a:r>
              </a:p>
              <a:p>
                <a:pPr marL="257175" marR="0" lvl="0" indent="-257175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lphaLcPeriod"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Assess baseline data / graphics</a:t>
                </a:r>
              </a:p>
              <a:p>
                <a:pPr marL="600075" marR="0" lvl="1" indent="-257175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Get 12 points (trial) or 20</a:t>
                </a:r>
              </a:p>
              <a:p>
                <a:pPr marL="600075" marR="0" lvl="1" indent="-257175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Set median / control limits</a:t>
                </a:r>
              </a:p>
              <a:p>
                <a:pPr marL="600075" marR="0" lvl="1" indent="-257175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Assess subgroup variability</a:t>
                </a:r>
              </a:p>
              <a:p>
                <a:pPr marL="600075" marR="0" lvl="1" indent="-257175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Assess histogram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0" y="1828800"/>
                <a:ext cx="3276600" cy="1192720"/>
              </a:xfrm>
              <a:prstGeom prst="rect">
                <a:avLst/>
              </a:prstGeom>
              <a:noFill/>
              <a:ln>
                <a:solidFill>
                  <a:srgbClr val="0F243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13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1. Assess Data for Key Measure</a:t>
                </a:r>
              </a:p>
              <a:p>
                <a:pPr marL="257175" marR="0" lvl="0" indent="-257175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lphaLcPeriod"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Type of data (level of measure)</a:t>
                </a:r>
              </a:p>
              <a:p>
                <a:pPr marL="257175" marR="0" lvl="0" indent="-257175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lphaLcPeriod"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Subgroup size &amp; variability</a:t>
                </a:r>
              </a:p>
              <a:p>
                <a:pPr marL="257175" marR="0" lvl="0" indent="-257175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lphaLcPeriod"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Metric used (rate or %)</a:t>
                </a:r>
              </a:p>
              <a:p>
                <a:pPr marL="257175" marR="0" lvl="0" indent="-257175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lphaLcPeriod"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Time interval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-1406013" y="3733800"/>
                <a:ext cx="4682613" cy="1892997"/>
              </a:xfrm>
              <a:prstGeom prst="rect">
                <a:avLst/>
              </a:prstGeom>
              <a:noFill/>
              <a:ln>
                <a:solidFill>
                  <a:srgbClr val="0F243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13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800000"/>
                    </a:solidFill>
                    <a:effectLst/>
                    <a:uLnTx/>
                    <a:uFillTx/>
                  </a:rPr>
                  <a:t>Identify Common Cause</a:t>
                </a:r>
              </a:p>
              <a:p>
                <a:pPr marL="214313" marR="0" lvl="0" indent="-214313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/>
                  <a:buChar char="•"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Fluctuation cause is unknown</a:t>
                </a:r>
              </a:p>
              <a:p>
                <a:pPr marL="214313" marR="0" lvl="0" indent="-214313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/>
                  <a:buChar char="•"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Steady but random distribution around the mean</a:t>
                </a:r>
              </a:p>
              <a:p>
                <a:pPr marL="214313" marR="0" lvl="0" indent="-214313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/>
                  <a:buChar char="•"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A measure of process potential; how well process can perform if special cause is removed</a:t>
                </a:r>
                <a:endParaRPr kumimoji="0" lang="en-US" sz="105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13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Tools / Methods:</a:t>
                </a:r>
              </a:p>
              <a:p>
                <a:pPr marL="257175" marR="0" lvl="0" indent="-257175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Planned experiment</a:t>
                </a:r>
              </a:p>
              <a:p>
                <a:pPr marL="257175" marR="0" lvl="0" indent="-257175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Rational subgrouping</a:t>
                </a: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3733800" y="2514600"/>
                <a:ext cx="1676400" cy="1447800"/>
              </a:xfrm>
              <a:prstGeom prst="ellipse">
                <a:avLst/>
              </a:prstGeom>
              <a:gradFill rotWithShape="1">
                <a:gsLst>
                  <a:gs pos="0">
                    <a:srgbClr val="B21D25">
                      <a:satMod val="103000"/>
                      <a:lumMod val="102000"/>
                      <a:tint val="94000"/>
                    </a:srgbClr>
                  </a:gs>
                  <a:gs pos="50000">
                    <a:srgbClr val="B21D25">
                      <a:satMod val="110000"/>
                      <a:lumMod val="100000"/>
                      <a:shade val="100000"/>
                    </a:srgbClr>
                  </a:gs>
                  <a:gs pos="100000">
                    <a:srgbClr val="B21D25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 w="6350" cap="flat" cmpd="sng" algn="ctr">
                <a:solidFill>
                  <a:srgbClr val="B21D25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13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Is the System Stable?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943600" y="3810000"/>
                <a:ext cx="3711677" cy="1954552"/>
              </a:xfrm>
              <a:prstGeom prst="rect">
                <a:avLst/>
              </a:prstGeom>
              <a:noFill/>
              <a:ln>
                <a:solidFill>
                  <a:srgbClr val="0F243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13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800000"/>
                    </a:solidFill>
                    <a:effectLst/>
                    <a:uLnTx/>
                    <a:uFillTx/>
                  </a:rPr>
                  <a:t>Identify Special Cause</a:t>
                </a:r>
              </a:p>
              <a:p>
                <a:pPr marL="214313" marR="0" lvl="0" indent="-214313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/>
                  <a:buChar char="•"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Data points outside control limits</a:t>
                </a:r>
              </a:p>
              <a:p>
                <a:pPr marL="214313" marR="0" lvl="0" indent="-214313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/>
                  <a:buChar char="•"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In zones A, B or C (&gt;3 SD of M)</a:t>
                </a:r>
              </a:p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13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Tools / Methods:</a:t>
                </a:r>
              </a:p>
              <a:p>
                <a:pPr marL="257175" marR="0" lvl="0" indent="-257175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Shewhart charts</a:t>
                </a:r>
              </a:p>
              <a:p>
                <a:pPr marL="257175" marR="0" lvl="0" indent="-257175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Cause-Effect diagram</a:t>
                </a:r>
              </a:p>
              <a:p>
                <a:pPr marL="257175" marR="0" lvl="0" indent="-257175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Planned experiment</a:t>
                </a:r>
              </a:p>
              <a:p>
                <a:pPr marL="257175" marR="0" lvl="0" indent="-257175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Rational subgrouping</a:t>
                </a:r>
              </a:p>
            </p:txBody>
          </p:sp>
          <p:cxnSp>
            <p:nvCxnSpPr>
              <p:cNvPr id="13" name="Straight Arrow Connector 12"/>
              <p:cNvCxnSpPr>
                <a:stCxn id="7" idx="2"/>
                <a:endCxn id="11" idx="0"/>
              </p:cNvCxnSpPr>
              <p:nvPr/>
            </p:nvCxnSpPr>
            <p:spPr>
              <a:xfrm>
                <a:off x="4572000" y="1605580"/>
                <a:ext cx="0" cy="909020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B21D25"/>
                </a:solidFill>
                <a:prstDash val="solid"/>
                <a:miter lim="800000"/>
                <a:tailEnd type="arrow"/>
              </a:ln>
              <a:effectLst/>
            </p:spPr>
          </p:cxnSp>
          <p:cxnSp>
            <p:nvCxnSpPr>
              <p:cNvPr id="14" name="Straight Arrow Connector 13"/>
              <p:cNvCxnSpPr>
                <a:endCxn id="7" idx="0"/>
              </p:cNvCxnSpPr>
              <p:nvPr/>
            </p:nvCxnSpPr>
            <p:spPr>
              <a:xfrm>
                <a:off x="4572000" y="762000"/>
                <a:ext cx="0" cy="304800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B21D25"/>
                </a:solidFill>
                <a:prstDash val="solid"/>
                <a:miter lim="800000"/>
                <a:tailEnd type="arrow"/>
              </a:ln>
              <a:effectLst/>
            </p:spPr>
          </p:cxnSp>
          <p:cxnSp>
            <p:nvCxnSpPr>
              <p:cNvPr id="15" name="Straight Arrow Connector 14"/>
              <p:cNvCxnSpPr>
                <a:stCxn id="11" idx="5"/>
              </p:cNvCxnSpPr>
              <p:nvPr/>
            </p:nvCxnSpPr>
            <p:spPr>
              <a:xfrm>
                <a:off x="5164697" y="3750375"/>
                <a:ext cx="778903" cy="669225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B21D25"/>
                </a:solidFill>
                <a:prstDash val="solid"/>
                <a:miter lim="800000"/>
                <a:tailEnd type="arrow"/>
              </a:ln>
              <a:effectLst/>
            </p:spPr>
          </p:cxnSp>
          <p:cxnSp>
            <p:nvCxnSpPr>
              <p:cNvPr id="16" name="Straight Arrow Connector 15"/>
              <p:cNvCxnSpPr>
                <a:stCxn id="11" idx="3"/>
              </p:cNvCxnSpPr>
              <p:nvPr/>
            </p:nvCxnSpPr>
            <p:spPr>
              <a:xfrm flipH="1">
                <a:off x="3276600" y="3750375"/>
                <a:ext cx="702703" cy="669225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B21D25"/>
                </a:solidFill>
                <a:prstDash val="solid"/>
                <a:miter lim="800000"/>
                <a:tailEnd type="arrow"/>
              </a:ln>
              <a:effectLst/>
            </p:spPr>
          </p:cxnSp>
          <p:cxnSp>
            <p:nvCxnSpPr>
              <p:cNvPr id="17" name="Straight Arrow Connector 16"/>
              <p:cNvCxnSpPr/>
              <p:nvPr/>
            </p:nvCxnSpPr>
            <p:spPr>
              <a:xfrm>
                <a:off x="3276600" y="2133600"/>
                <a:ext cx="1295400" cy="1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B21D25"/>
                </a:solidFill>
                <a:prstDash val="sysDash"/>
                <a:miter lim="800000"/>
                <a:tailEnd type="arrow"/>
              </a:ln>
              <a:effectLst/>
            </p:spPr>
          </p:cxnSp>
          <p:cxnSp>
            <p:nvCxnSpPr>
              <p:cNvPr id="18" name="Straight Arrow Connector 17"/>
              <p:cNvCxnSpPr/>
              <p:nvPr/>
            </p:nvCxnSpPr>
            <p:spPr>
              <a:xfrm flipH="1">
                <a:off x="4572000" y="2133600"/>
                <a:ext cx="1524000" cy="0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B21D25"/>
                </a:solidFill>
                <a:prstDash val="sysDash"/>
                <a:miter lim="800000"/>
                <a:tailEnd type="arrow"/>
              </a:ln>
              <a:effectLst/>
            </p:spPr>
          </p:cxnSp>
        </p:grpSp>
      </p:grpSp>
      <p:grpSp>
        <p:nvGrpSpPr>
          <p:cNvPr id="19" name="Group 18"/>
          <p:cNvGrpSpPr/>
          <p:nvPr/>
        </p:nvGrpSpPr>
        <p:grpSpPr>
          <a:xfrm>
            <a:off x="635735" y="1143000"/>
            <a:ext cx="2723340" cy="1156641"/>
            <a:chOff x="419425" y="114300"/>
            <a:chExt cx="2723340" cy="1156641"/>
          </a:xfrm>
        </p:grpSpPr>
        <p:sp>
          <p:nvSpPr>
            <p:cNvPr id="20" name="Right Arrow Callout 19"/>
            <p:cNvSpPr/>
            <p:nvPr/>
          </p:nvSpPr>
          <p:spPr>
            <a:xfrm>
              <a:off x="461558" y="114300"/>
              <a:ext cx="2681207" cy="1145906"/>
            </a:xfrm>
            <a:prstGeom prst="rightArrowCallout">
              <a:avLst/>
            </a:prstGeom>
            <a:solidFill>
              <a:srgbClr val="B21D25"/>
            </a:solidFill>
            <a:ln w="12700" cap="flat" cmpd="sng" algn="ctr">
              <a:solidFill>
                <a:srgbClr val="B21D2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19425" y="139862"/>
              <a:ext cx="1773585" cy="11310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rPr>
                <a:t>Understanding system stability provides a roadmap for QI design and tool selection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4443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Autofit/>
          </a:bodyPr>
          <a:lstStyle/>
          <a:p>
            <a:r>
              <a:rPr lang="en-US" dirty="0"/>
              <a:t>Advantage of a Control Chart over Run Chart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793210"/>
              </p:ext>
            </p:extLst>
          </p:nvPr>
        </p:nvGraphicFramePr>
        <p:xfrm>
          <a:off x="990600" y="2362200"/>
          <a:ext cx="7497846" cy="2936240"/>
        </p:xfrm>
        <a:graphic>
          <a:graphicData uri="http://schemas.openxmlformats.org/drawingml/2006/table">
            <a:tbl>
              <a:tblPr firstRow="1" bandRow="1"/>
              <a:tblGrid>
                <a:gridCol w="37489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89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US" dirty="0" smtClean="0"/>
                        <a:t>Run</a:t>
                      </a:r>
                      <a:r>
                        <a:rPr lang="en-US" baseline="0" dirty="0" smtClean="0"/>
                        <a:t> Chart Utility and Limitations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US" dirty="0" smtClean="0"/>
                        <a:t>Control Chart Advantages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US" dirty="0" smtClean="0"/>
                        <a:t>D</a:t>
                      </a:r>
                      <a:r>
                        <a:rPr lang="en-US" baseline="0" dirty="0" smtClean="0"/>
                        <a:t>isplays performance variability; NOT </a:t>
                      </a:r>
                      <a:r>
                        <a:rPr lang="en-US" dirty="0" smtClean="0"/>
                        <a:t>stability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US" dirty="0" smtClean="0"/>
                        <a:t>Displays </a:t>
                      </a:r>
                      <a:r>
                        <a:rPr lang="en-US" baseline="0" dirty="0" smtClean="0"/>
                        <a:t>performance </a:t>
                      </a:r>
                      <a:r>
                        <a:rPr lang="en-US" dirty="0" smtClean="0"/>
                        <a:t>variability AND stability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US" dirty="0" smtClean="0"/>
                        <a:t>Displays if</a:t>
                      </a:r>
                      <a:r>
                        <a:rPr lang="en-US" baseline="0" dirty="0" smtClean="0"/>
                        <a:t> a change was an improvement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US" dirty="0" smtClean="0"/>
                        <a:t>Determines if improvement</a:t>
                      </a:r>
                      <a:r>
                        <a:rPr lang="en-US" baseline="0" dirty="0" smtClean="0"/>
                        <a:t> AND cause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US" dirty="0" smtClean="0"/>
                        <a:t>Displays if gains are maintained; NOT strategy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US" dirty="0" smtClean="0"/>
                        <a:t>Determines improvement</a:t>
                      </a:r>
                      <a:r>
                        <a:rPr lang="en-US" baseline="0" dirty="0" smtClean="0"/>
                        <a:t> strategy:</a:t>
                      </a:r>
                    </a:p>
                    <a:p>
                      <a:pPr marL="628650" lvl="1" indent="-285750">
                        <a:buFontTx/>
                        <a:buChar char="-"/>
                      </a:pPr>
                      <a:r>
                        <a:rPr lang="en-US" baseline="0" dirty="0" smtClean="0"/>
                        <a:t>Common cause</a:t>
                      </a:r>
                    </a:p>
                    <a:p>
                      <a:pPr marL="628650" lvl="1" indent="-285750">
                        <a:buFontTx/>
                        <a:buChar char="-"/>
                      </a:pPr>
                      <a:r>
                        <a:rPr lang="en-US" baseline="0" dirty="0" smtClean="0"/>
                        <a:t>Special cause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US" dirty="0" smtClean="0"/>
                        <a:t>Determines process capability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90600" y="5814834"/>
            <a:ext cx="79550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Birardinelli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, C. (2017). </a:t>
            </a:r>
            <a:r>
              <a:rPr kumimoji="0" lang="en-US" sz="11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 guide to control chart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. </a:t>
            </a:r>
          </a:p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Retrieved from </a:t>
            </a: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i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Six Sigma website: </a:t>
            </a:r>
            <a:r>
              <a:rPr kumimoji="0" lang="en-US" sz="11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hlinkClick r:id="rId2"/>
              </a:rPr>
              <a:t>https://www.isixsigma.com/tools-templates/control-charts/a-guide-to-control-charts/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537758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87244"/>
            <a:ext cx="2819400" cy="487362"/>
          </a:xfrm>
        </p:spPr>
        <p:txBody>
          <a:bodyPr>
            <a:noAutofit/>
          </a:bodyPr>
          <a:lstStyle/>
          <a:p>
            <a:r>
              <a:rPr lang="en-US" dirty="0"/>
              <a:t>Setting Control Limits and Control Limit Equations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0066" y="2145888"/>
            <a:ext cx="660946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2000" dirty="0">
                <a:solidFill>
                  <a:srgbClr val="000000"/>
                </a:solidFill>
                <a:ea typeface="Arial" charset="0"/>
                <a:cs typeface="Arial" charset="0"/>
              </a:rPr>
              <a:t>T</a:t>
            </a:r>
            <a:r>
              <a:rPr lang="en-US" sz="2000" dirty="0" smtClean="0">
                <a:solidFill>
                  <a:srgbClr val="000000"/>
                </a:solidFill>
                <a:ea typeface="Arial" charset="0"/>
                <a:cs typeface="Arial" charset="0"/>
              </a:rPr>
              <a:t>he </a:t>
            </a:r>
            <a:r>
              <a:rPr lang="en-US" sz="2000" dirty="0">
                <a:solidFill>
                  <a:srgbClr val="000000"/>
                </a:solidFill>
                <a:ea typeface="Arial" charset="0"/>
                <a:cs typeface="Arial" charset="0"/>
              </a:rPr>
              <a:t>“three sigma” limits formula for any statistic are:</a:t>
            </a:r>
          </a:p>
          <a:p>
            <a:pPr marL="342900" lvl="1" defTabSz="685800"/>
            <a:r>
              <a:rPr lang="en-US" sz="2000" dirty="0" smtClean="0">
                <a:solidFill>
                  <a:srgbClr val="000000"/>
                </a:solidFill>
                <a:ea typeface="Arial" charset="0"/>
                <a:cs typeface="Arial" charset="0"/>
              </a:rPr>
              <a:t> (where S </a:t>
            </a:r>
            <a:r>
              <a:rPr lang="en-US" sz="2000" dirty="0">
                <a:solidFill>
                  <a:srgbClr val="000000"/>
                </a:solidFill>
                <a:ea typeface="Arial" charset="0"/>
                <a:cs typeface="Arial" charset="0"/>
              </a:rPr>
              <a:t>is the statistic to be </a:t>
            </a:r>
            <a:r>
              <a:rPr lang="en-US" sz="2000" dirty="0" smtClean="0">
                <a:solidFill>
                  <a:srgbClr val="000000"/>
                </a:solidFill>
                <a:ea typeface="Arial" charset="0"/>
                <a:cs typeface="Arial" charset="0"/>
              </a:rPr>
              <a:t>charted)</a:t>
            </a:r>
          </a:p>
          <a:p>
            <a:pPr marL="685800" lvl="1" indent="-342900" defTabSz="685800">
              <a:buFont typeface="Arial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ea typeface="Arial" charset="0"/>
                <a:cs typeface="Arial" charset="0"/>
              </a:rPr>
              <a:t>Center </a:t>
            </a:r>
            <a:r>
              <a:rPr lang="en-US" sz="2000" dirty="0">
                <a:solidFill>
                  <a:srgbClr val="000000"/>
                </a:solidFill>
                <a:ea typeface="Arial" charset="0"/>
                <a:cs typeface="Arial" charset="0"/>
              </a:rPr>
              <a:t>Line (CL) = </a:t>
            </a:r>
            <a:r>
              <a:rPr lang="en-US" sz="2000" dirty="0" smtClean="0">
                <a:solidFill>
                  <a:srgbClr val="000000"/>
                </a:solidFill>
                <a:ea typeface="Arial" charset="0"/>
                <a:cs typeface="Arial" charset="0"/>
                <a:sym typeface="Symbol" charset="2"/>
              </a:rPr>
              <a:t>M</a:t>
            </a:r>
            <a:r>
              <a:rPr lang="en-US" sz="2000" baseline="-25000" dirty="0" smtClean="0">
                <a:solidFill>
                  <a:srgbClr val="000000"/>
                </a:solidFill>
                <a:ea typeface="Arial" charset="0"/>
                <a:cs typeface="Arial" charset="0"/>
              </a:rPr>
              <a:t>S</a:t>
            </a:r>
            <a:endParaRPr lang="en-US" sz="2000" dirty="0">
              <a:solidFill>
                <a:srgbClr val="000000"/>
              </a:solidFill>
              <a:ea typeface="Arial" charset="0"/>
              <a:cs typeface="Arial" charset="0"/>
            </a:endParaRPr>
          </a:p>
          <a:p>
            <a:pPr marL="685800" lvl="1" indent="-342900" defTabSz="685800">
              <a:buFont typeface="Arial" charset="0"/>
              <a:buChar char="•"/>
            </a:pPr>
            <a:r>
              <a:rPr lang="en-US" sz="2000" dirty="0">
                <a:solidFill>
                  <a:srgbClr val="000000"/>
                </a:solidFill>
                <a:ea typeface="Arial" charset="0"/>
                <a:cs typeface="Arial" charset="0"/>
              </a:rPr>
              <a:t>Upper Limit (UL) = </a:t>
            </a:r>
            <a:r>
              <a:rPr lang="en-US" sz="2000" dirty="0" smtClean="0">
                <a:solidFill>
                  <a:srgbClr val="000000"/>
                </a:solidFill>
                <a:ea typeface="Arial" charset="0"/>
                <a:cs typeface="Arial" charset="0"/>
                <a:sym typeface="Symbol" charset="2"/>
              </a:rPr>
              <a:t>M</a:t>
            </a:r>
            <a:r>
              <a:rPr lang="en-US" sz="2000" baseline="-25000" dirty="0" smtClean="0">
                <a:solidFill>
                  <a:srgbClr val="000000"/>
                </a:solidFill>
                <a:ea typeface="Arial" charset="0"/>
                <a:cs typeface="Arial" charset="0"/>
              </a:rPr>
              <a:t>S </a:t>
            </a:r>
            <a:r>
              <a:rPr lang="en-US" sz="2000" dirty="0">
                <a:solidFill>
                  <a:srgbClr val="000000"/>
                </a:solidFill>
                <a:ea typeface="Arial" charset="0"/>
                <a:cs typeface="Arial" charset="0"/>
              </a:rPr>
              <a:t>+ 3*</a:t>
            </a:r>
            <a:r>
              <a:rPr lang="en-US" sz="2000" dirty="0">
                <a:solidFill>
                  <a:srgbClr val="000000"/>
                </a:solidFill>
                <a:ea typeface="Arial" charset="0"/>
                <a:cs typeface="Arial" charset="0"/>
                <a:sym typeface="Symbol" charset="2"/>
              </a:rPr>
              <a:t></a:t>
            </a:r>
            <a:r>
              <a:rPr lang="en-US" sz="2000" baseline="-25000" dirty="0">
                <a:solidFill>
                  <a:srgbClr val="000000"/>
                </a:solidFill>
                <a:ea typeface="Arial" charset="0"/>
                <a:cs typeface="Arial" charset="0"/>
              </a:rPr>
              <a:t>S</a:t>
            </a:r>
            <a:endParaRPr lang="en-US" sz="2000" dirty="0">
              <a:solidFill>
                <a:srgbClr val="000000"/>
              </a:solidFill>
              <a:ea typeface="Arial" charset="0"/>
              <a:cs typeface="Arial" charset="0"/>
            </a:endParaRPr>
          </a:p>
          <a:p>
            <a:pPr marL="685800" lvl="1" indent="-342900" defTabSz="685800">
              <a:buFont typeface="Arial" charset="0"/>
              <a:buChar char="•"/>
            </a:pPr>
            <a:r>
              <a:rPr lang="en-US" sz="2000" dirty="0">
                <a:solidFill>
                  <a:srgbClr val="000000"/>
                </a:solidFill>
                <a:ea typeface="Arial" charset="0"/>
                <a:cs typeface="Arial" charset="0"/>
              </a:rPr>
              <a:t>Lower Limit (LL) = </a:t>
            </a:r>
            <a:r>
              <a:rPr lang="en-US" sz="2000" dirty="0" smtClean="0">
                <a:solidFill>
                  <a:srgbClr val="000000"/>
                </a:solidFill>
                <a:ea typeface="Arial" charset="0"/>
                <a:cs typeface="Arial" charset="0"/>
                <a:sym typeface="Symbol" charset="2"/>
              </a:rPr>
              <a:t>M</a:t>
            </a:r>
            <a:r>
              <a:rPr lang="en-US" sz="2000" baseline="-25000" dirty="0" smtClean="0">
                <a:solidFill>
                  <a:srgbClr val="000000"/>
                </a:solidFill>
                <a:ea typeface="Arial" charset="0"/>
                <a:cs typeface="Arial" charset="0"/>
              </a:rPr>
              <a:t>S </a:t>
            </a:r>
            <a:r>
              <a:rPr lang="en-US" sz="2000" dirty="0">
                <a:solidFill>
                  <a:srgbClr val="000000"/>
                </a:solidFill>
                <a:ea typeface="Arial" charset="0"/>
                <a:cs typeface="Arial" charset="0"/>
              </a:rPr>
              <a:t>- 3*</a:t>
            </a:r>
            <a:r>
              <a:rPr lang="en-US" sz="2000" dirty="0">
                <a:solidFill>
                  <a:srgbClr val="000000"/>
                </a:solidFill>
                <a:ea typeface="Arial" charset="0"/>
                <a:cs typeface="Arial" charset="0"/>
                <a:sym typeface="Symbol" charset="2"/>
              </a:rPr>
              <a:t></a:t>
            </a:r>
            <a:r>
              <a:rPr lang="en-US" sz="2000" baseline="-25000" dirty="0">
                <a:solidFill>
                  <a:srgbClr val="000000"/>
                </a:solidFill>
                <a:ea typeface="Arial" charset="0"/>
                <a:cs typeface="Arial" charset="0"/>
              </a:rPr>
              <a:t>S</a:t>
            </a:r>
            <a:endParaRPr lang="en-US" sz="2000" dirty="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8410" y="4071410"/>
            <a:ext cx="80869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Center line (CL) designation:</a:t>
            </a:r>
          </a:p>
          <a:p>
            <a:pPr marL="685800" marR="0" lvl="1" indent="-34290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Median (M)-middle number, when data ordered highest to lowest</a:t>
            </a:r>
          </a:p>
          <a:p>
            <a:pPr marL="685800" marR="0" lvl="1" indent="-34290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Mean	(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Arial" charset="0"/>
                <a:cs typeface="Arial" charset="0"/>
                <a:sym typeface="Symbol" charset="2"/>
              </a:rPr>
              <a:t>)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- average of all numbers in dataset</a:t>
            </a:r>
          </a:p>
          <a:p>
            <a:pPr marL="685800" marR="0" lvl="1" indent="-34290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B21D25"/>
                </a:solidFill>
                <a:effectLst/>
                <a:uLnTx/>
                <a:uFillTx/>
              </a:rPr>
              <a:t>Probability-based rules use median (M) unless:</a:t>
            </a:r>
          </a:p>
          <a:p>
            <a:pPr marL="1028700" marR="0" lvl="2" indent="-34290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&gt;50% data points fall on the median</a:t>
            </a:r>
          </a:p>
          <a:p>
            <a:pPr marL="1028700" marR="0" lvl="2" indent="-34290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Too many data points fall on the extreme value</a:t>
            </a:r>
          </a:p>
        </p:txBody>
      </p:sp>
    </p:spTree>
    <p:extLst>
      <p:ext uri="{BB962C8B-B14F-4D97-AF65-F5344CB8AC3E}">
        <p14:creationId xmlns:p14="http://schemas.microsoft.com/office/powerpoint/2010/main" val="2650992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rmAutofit/>
          </a:bodyPr>
          <a:lstStyle/>
          <a:p>
            <a:r>
              <a:rPr lang="en-US" sz="2400" dirty="0"/>
              <a:t>Run Charts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057400"/>
            <a:ext cx="3886200" cy="4648200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SzPct val="65000"/>
              <a:buFont typeface="Wingdings" charset="2"/>
              <a:buChar char="§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Linear graphs 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Data points are displayed over time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Time is displayed on horizontal (x) axis 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“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42D8A"/>
                </a:solidFill>
                <a:effectLst/>
                <a:uLnTx/>
                <a:uFillTx/>
                <a:latin typeface="Arial" charset="0"/>
                <a:cs typeface="Arial" charset="0"/>
              </a:rPr>
              <a:t>GDMT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” M displayed on vertical (y) axis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Improvement patterns shown by month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Unanswered questions:</a:t>
            </a:r>
          </a:p>
          <a:p>
            <a:pPr marL="514350" marR="0" lvl="1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Is the fill rate at TARGET?</a:t>
            </a:r>
          </a:p>
          <a:p>
            <a:pPr marL="514350" marR="0" lvl="1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Is the cause of variation common or special</a:t>
            </a:r>
          </a:p>
          <a:p>
            <a:pPr marL="514350" marR="0" lvl="1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What is the potential source of variation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258279131"/>
              </p:ext>
            </p:extLst>
          </p:nvPr>
        </p:nvGraphicFramePr>
        <p:xfrm>
          <a:off x="4648200" y="2057400"/>
          <a:ext cx="4304316" cy="28689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5622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rmAutofit/>
          </a:bodyPr>
          <a:lstStyle/>
          <a:p>
            <a:r>
              <a:rPr lang="en-US" sz="2400" dirty="0"/>
              <a:t>Control Charts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1" y="2133600"/>
            <a:ext cx="4495798" cy="35052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SzPct val="65000"/>
              <a:buFont typeface="Wingdings" charset="2"/>
              <a:buChar char="§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GOAL – to identify the source / cause of process variation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Control chart shows process change over time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Includes 3 reference lines, based on historical data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Compares current data to reference data and determines:</a:t>
            </a:r>
          </a:p>
          <a:p>
            <a:pPr marL="514350" marR="0" lvl="1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If variation is in control (consistent, predictable) </a:t>
            </a:r>
          </a:p>
          <a:p>
            <a:pPr marL="514350" marR="0" lvl="1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If variation is out of control (unpredictable)  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Example - Rate of fill for GDMT prescribed at discharge</a:t>
            </a:r>
          </a:p>
          <a:p>
            <a:pPr marL="514350" marR="0" lvl="1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Varies by month, time of discharge, day of week</a:t>
            </a:r>
          </a:p>
          <a:p>
            <a:pPr marL="514350" marR="0" lvl="1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Variation is not outside UCL or LCL; IN control, predictable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686587977"/>
              </p:ext>
            </p:extLst>
          </p:nvPr>
        </p:nvGraphicFramePr>
        <p:xfrm>
          <a:off x="5105399" y="2084027"/>
          <a:ext cx="3923317" cy="28689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5283" y="5614224"/>
            <a:ext cx="8438235" cy="92333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171450" marR="0" lvl="0" indent="-17145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B21D25"/>
                </a:solidFill>
                <a:effectLst/>
                <a:uLnTx/>
                <a:uFillTx/>
              </a:rPr>
              <a:t>Process (current and historical) not performing at TARGET</a:t>
            </a:r>
          </a:p>
          <a:p>
            <a:pPr marL="171450" marR="0" lvl="0" indent="-17145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B21D25"/>
                </a:solidFill>
                <a:effectLst/>
                <a:uLnTx/>
                <a:uFillTx/>
              </a:rPr>
              <a:t>Process variation is common cause</a:t>
            </a:r>
          </a:p>
          <a:p>
            <a:pPr marL="171450" marR="0" lvl="0" indent="-17145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B21D25"/>
                </a:solidFill>
                <a:effectLst/>
                <a:uLnTx/>
                <a:uFillTx/>
              </a:rPr>
              <a:t>Potential source of variation in fill rate is systematic; due to common cause</a:t>
            </a:r>
          </a:p>
        </p:txBody>
      </p:sp>
    </p:spTree>
    <p:extLst>
      <p:ext uri="{BB962C8B-B14F-4D97-AF65-F5344CB8AC3E}">
        <p14:creationId xmlns:p14="http://schemas.microsoft.com/office/powerpoint/2010/main" val="3428760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2286000"/>
            <a:ext cx="8001000" cy="4038600"/>
          </a:xfrm>
        </p:spPr>
        <p:txBody>
          <a:bodyPr>
            <a:normAutofit/>
          </a:bodyPr>
          <a:lstStyle/>
          <a:p>
            <a:pPr marL="457200" lvl="0" indent="-457200" defTabSz="685800">
              <a:lnSpc>
                <a:spcPct val="90000"/>
              </a:lnSpc>
              <a:spcBef>
                <a:spcPts val="1100"/>
              </a:spcBef>
              <a:buFont typeface="+mj-lt"/>
              <a:buAutoNum type="arabicPeriod"/>
            </a:pP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Points on the CL, UL or LL are not considered “outside”</a:t>
            </a:r>
          </a:p>
          <a:p>
            <a:pPr marL="457200" lvl="0" indent="-457200" defTabSz="685800">
              <a:lnSpc>
                <a:spcPct val="90000"/>
              </a:lnSpc>
              <a:spcBef>
                <a:spcPts val="1100"/>
              </a:spcBef>
              <a:buFont typeface="+mj-lt"/>
              <a:buAutoNum type="arabicPeriod"/>
            </a:pP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Points on CL do not cancel or count toward a RUN</a:t>
            </a:r>
          </a:p>
          <a:p>
            <a:pPr marL="457200" lvl="0" indent="-457200" defTabSz="685800">
              <a:lnSpc>
                <a:spcPct val="90000"/>
              </a:lnSpc>
              <a:spcBef>
                <a:spcPts val="1100"/>
              </a:spcBef>
              <a:buFont typeface="+mj-lt"/>
              <a:buAutoNum type="arabicPeriod"/>
            </a:pP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Ties between 2 points do not cancel or add to TREND</a:t>
            </a:r>
          </a:p>
          <a:p>
            <a:pPr marL="457200" lvl="0" indent="-457200" defTabSz="685800">
              <a:lnSpc>
                <a:spcPct val="90000"/>
              </a:lnSpc>
              <a:spcBef>
                <a:spcPts val="1100"/>
              </a:spcBef>
              <a:buFont typeface="+mj-lt"/>
              <a:buAutoNum type="arabicPeriod"/>
            </a:pP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Cases with varying limits (varying subgroups), Rule 3 is caution!</a:t>
            </a:r>
          </a:p>
          <a:p>
            <a:pPr marL="457200" lvl="0" indent="-457200" defTabSz="685800">
              <a:lnSpc>
                <a:spcPct val="90000"/>
              </a:lnSpc>
              <a:spcBef>
                <a:spcPts val="1100"/>
              </a:spcBef>
              <a:buFont typeface="+mj-lt"/>
              <a:buAutoNum type="arabicPeriod"/>
            </a:pP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Cases without UL or LL on one side of CL, Rule 1 &amp; 4 don</a:t>
            </a:r>
            <a:r>
              <a:rPr lang="fr-FR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’</a:t>
            </a: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t apply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87244"/>
            <a:ext cx="2819400" cy="487362"/>
          </a:xfrm>
        </p:spPr>
        <p:txBody>
          <a:bodyPr>
            <a:noAutofit/>
          </a:bodyPr>
          <a:lstStyle/>
          <a:p>
            <a:r>
              <a:rPr lang="en-US" dirty="0"/>
              <a:t>5 Rules for Interpretation of Control Charts</a:t>
            </a:r>
          </a:p>
        </p:txBody>
      </p:sp>
    </p:spTree>
    <p:extLst>
      <p:ext uri="{BB962C8B-B14F-4D97-AF65-F5344CB8AC3E}">
        <p14:creationId xmlns:p14="http://schemas.microsoft.com/office/powerpoint/2010/main" val="1102044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Autofit/>
          </a:bodyPr>
          <a:lstStyle/>
          <a:p>
            <a:r>
              <a:rPr lang="en-US" dirty="0"/>
              <a:t>Example of Run Chart versus Control Chart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5400" y="2057400"/>
            <a:ext cx="7239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solidFill>
                  <a:srgbClr val="B31D26"/>
                </a:solidFill>
                <a:latin typeface="Arial" charset="0"/>
                <a:cs typeface="Arial" charset="0"/>
              </a:rPr>
              <a:t>Medication Reconciliation Done at Discharge</a:t>
            </a:r>
            <a:endParaRPr lang="en-US" dirty="0"/>
          </a:p>
        </p:txBody>
      </p:sp>
      <p:graphicFrame>
        <p:nvGraphicFramePr>
          <p:cNvPr id="5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4238370"/>
              </p:ext>
            </p:extLst>
          </p:nvPr>
        </p:nvGraphicFramePr>
        <p:xfrm>
          <a:off x="500141" y="2819400"/>
          <a:ext cx="4224259" cy="2890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529675"/>
              </p:ext>
            </p:extLst>
          </p:nvPr>
        </p:nvGraphicFramePr>
        <p:xfrm>
          <a:off x="4882945" y="2819400"/>
          <a:ext cx="4114800" cy="2890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18913162"/>
      </p:ext>
    </p:extLst>
  </p:cSld>
  <p:clrMapOvr>
    <a:masterClrMapping/>
  </p:clrMapOvr>
</p:sld>
</file>

<file path=ppt/theme/theme1.xml><?xml version="1.0" encoding="utf-8"?>
<a:theme xmlns:a="http://schemas.openxmlformats.org/drawingml/2006/main" name="Language of data Presentation">
  <a:themeElements>
    <a:clrScheme name="Custom 4">
      <a:dk1>
        <a:srgbClr val="0F243E"/>
      </a:dk1>
      <a:lt1>
        <a:srgbClr val="FFFFFF"/>
      </a:lt1>
      <a:dk2>
        <a:srgbClr val="BFBFBF"/>
      </a:dk2>
      <a:lt2>
        <a:srgbClr val="D8D8D8"/>
      </a:lt2>
      <a:accent1>
        <a:srgbClr val="0F243E"/>
      </a:accent1>
      <a:accent2>
        <a:srgbClr val="953734"/>
      </a:accent2>
      <a:accent3>
        <a:srgbClr val="9BBB59"/>
      </a:accent3>
      <a:accent4>
        <a:srgbClr val="548DD4"/>
      </a:accent4>
      <a:accent5>
        <a:srgbClr val="7030A0"/>
      </a:accent5>
      <a:accent6>
        <a:srgbClr val="E36C09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onnect Brand">
    <a:dk1>
      <a:srgbClr val="000000"/>
    </a:dk1>
    <a:lt1>
      <a:srgbClr val="FFFFFF"/>
    </a:lt1>
    <a:dk2>
      <a:srgbClr val="44546A"/>
    </a:dk2>
    <a:lt2>
      <a:srgbClr val="E7E6E6"/>
    </a:lt2>
    <a:accent1>
      <a:srgbClr val="B21D25"/>
    </a:accent1>
    <a:accent2>
      <a:srgbClr val="F54E00"/>
    </a:accent2>
    <a:accent3>
      <a:srgbClr val="742D8A"/>
    </a:accent3>
    <a:accent4>
      <a:srgbClr val="37AE28"/>
    </a:accent4>
    <a:accent5>
      <a:srgbClr val="7F7F7F"/>
    </a:accent5>
    <a:accent6>
      <a:srgbClr val="F3BE54"/>
    </a:accent6>
    <a:hlink>
      <a:srgbClr val="B21D25"/>
    </a:hlink>
    <a:folHlink>
      <a:srgbClr val="B1B1B1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Connect Brand">
    <a:dk1>
      <a:srgbClr val="000000"/>
    </a:dk1>
    <a:lt1>
      <a:srgbClr val="FFFFFF"/>
    </a:lt1>
    <a:dk2>
      <a:srgbClr val="44546A"/>
    </a:dk2>
    <a:lt2>
      <a:srgbClr val="E7E6E6"/>
    </a:lt2>
    <a:accent1>
      <a:srgbClr val="B21D25"/>
    </a:accent1>
    <a:accent2>
      <a:srgbClr val="F54E00"/>
    </a:accent2>
    <a:accent3>
      <a:srgbClr val="742D8A"/>
    </a:accent3>
    <a:accent4>
      <a:srgbClr val="37AE28"/>
    </a:accent4>
    <a:accent5>
      <a:srgbClr val="7F7F7F"/>
    </a:accent5>
    <a:accent6>
      <a:srgbClr val="F3BE54"/>
    </a:accent6>
    <a:hlink>
      <a:srgbClr val="B21D25"/>
    </a:hlink>
    <a:folHlink>
      <a:srgbClr val="B1B1B1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Connect Brand">
    <a:dk1>
      <a:srgbClr val="000000"/>
    </a:dk1>
    <a:lt1>
      <a:srgbClr val="FFFFFF"/>
    </a:lt1>
    <a:dk2>
      <a:srgbClr val="44546A"/>
    </a:dk2>
    <a:lt2>
      <a:srgbClr val="E7E6E6"/>
    </a:lt2>
    <a:accent1>
      <a:srgbClr val="B21D25"/>
    </a:accent1>
    <a:accent2>
      <a:srgbClr val="F54E00"/>
    </a:accent2>
    <a:accent3>
      <a:srgbClr val="742D8A"/>
    </a:accent3>
    <a:accent4>
      <a:srgbClr val="37AE28"/>
    </a:accent4>
    <a:accent5>
      <a:srgbClr val="7F7F7F"/>
    </a:accent5>
    <a:accent6>
      <a:srgbClr val="F3BE54"/>
    </a:accent6>
    <a:hlink>
      <a:srgbClr val="B21D25"/>
    </a:hlink>
    <a:folHlink>
      <a:srgbClr val="B1B1B1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Connect Brand">
    <a:dk1>
      <a:srgbClr val="000000"/>
    </a:dk1>
    <a:lt1>
      <a:srgbClr val="FFFFFF"/>
    </a:lt1>
    <a:dk2>
      <a:srgbClr val="44546A"/>
    </a:dk2>
    <a:lt2>
      <a:srgbClr val="E7E6E6"/>
    </a:lt2>
    <a:accent1>
      <a:srgbClr val="B21D25"/>
    </a:accent1>
    <a:accent2>
      <a:srgbClr val="F54E00"/>
    </a:accent2>
    <a:accent3>
      <a:srgbClr val="742D8A"/>
    </a:accent3>
    <a:accent4>
      <a:srgbClr val="37AE28"/>
    </a:accent4>
    <a:accent5>
      <a:srgbClr val="7F7F7F"/>
    </a:accent5>
    <a:accent6>
      <a:srgbClr val="F3BE54"/>
    </a:accent6>
    <a:hlink>
      <a:srgbClr val="B21D25"/>
    </a:hlink>
    <a:folHlink>
      <a:srgbClr val="B1B1B1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Connect Brand">
    <a:dk1>
      <a:srgbClr val="000000"/>
    </a:dk1>
    <a:lt1>
      <a:srgbClr val="FFFFFF"/>
    </a:lt1>
    <a:dk2>
      <a:srgbClr val="44546A"/>
    </a:dk2>
    <a:lt2>
      <a:srgbClr val="E7E6E6"/>
    </a:lt2>
    <a:accent1>
      <a:srgbClr val="B21D25"/>
    </a:accent1>
    <a:accent2>
      <a:srgbClr val="F54E00"/>
    </a:accent2>
    <a:accent3>
      <a:srgbClr val="742D8A"/>
    </a:accent3>
    <a:accent4>
      <a:srgbClr val="37AE28"/>
    </a:accent4>
    <a:accent5>
      <a:srgbClr val="7F7F7F"/>
    </a:accent5>
    <a:accent6>
      <a:srgbClr val="F3BE54"/>
    </a:accent6>
    <a:hlink>
      <a:srgbClr val="B21D25"/>
    </a:hlink>
    <a:folHlink>
      <a:srgbClr val="B1B1B1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Connect Brand">
    <a:dk1>
      <a:srgbClr val="000000"/>
    </a:dk1>
    <a:lt1>
      <a:srgbClr val="FFFFFF"/>
    </a:lt1>
    <a:dk2>
      <a:srgbClr val="44546A"/>
    </a:dk2>
    <a:lt2>
      <a:srgbClr val="E7E6E6"/>
    </a:lt2>
    <a:accent1>
      <a:srgbClr val="B21D25"/>
    </a:accent1>
    <a:accent2>
      <a:srgbClr val="F54E00"/>
    </a:accent2>
    <a:accent3>
      <a:srgbClr val="742D8A"/>
    </a:accent3>
    <a:accent4>
      <a:srgbClr val="37AE28"/>
    </a:accent4>
    <a:accent5>
      <a:srgbClr val="7F7F7F"/>
    </a:accent5>
    <a:accent6>
      <a:srgbClr val="F3BE54"/>
    </a:accent6>
    <a:hlink>
      <a:srgbClr val="B21D25"/>
    </a:hlink>
    <a:folHlink>
      <a:srgbClr val="B1B1B1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Language of data Presentation.potx</Template>
  <TotalTime>9633</TotalTime>
  <Words>1080</Words>
  <Application>Microsoft Office PowerPoint</Application>
  <PresentationFormat>On-screen Show (4:3)</PresentationFormat>
  <Paragraphs>183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.HelveticaNeueDeskInterface-Regular</vt:lpstr>
      <vt:lpstr>Arial</vt:lpstr>
      <vt:lpstr>Calibri</vt:lpstr>
      <vt:lpstr>Symbol</vt:lpstr>
      <vt:lpstr>Language of data Presentation</vt:lpstr>
      <vt:lpstr>Module 6 Part 1 Understanding Advantages of Control Charts for Improvement Science</vt:lpstr>
      <vt:lpstr>Objectives</vt:lpstr>
      <vt:lpstr>PowerPoint Presentation</vt:lpstr>
      <vt:lpstr>Advantage of a Control Chart over Run Chart</vt:lpstr>
      <vt:lpstr>Setting Control Limits and Control Limit Equations</vt:lpstr>
      <vt:lpstr>Run Charts </vt:lpstr>
      <vt:lpstr>Control Charts</vt:lpstr>
      <vt:lpstr>5 Rules for Interpretation of Control Charts</vt:lpstr>
      <vt:lpstr>Example of Run Chart versus Control Chart</vt:lpstr>
      <vt:lpstr>Method for Creating a Shewhart Control Chart</vt:lpstr>
      <vt:lpstr>PowerPoint Presentation</vt:lpstr>
      <vt:lpstr>Case Example: GDMT for Spironolactone in HF</vt:lpstr>
      <vt:lpstr>Control Chart</vt:lpstr>
      <vt:lpstr>Summary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Victoria</dc:creator>
  <cp:lastModifiedBy>Helen Williams</cp:lastModifiedBy>
  <cp:revision>166</cp:revision>
  <dcterms:created xsi:type="dcterms:W3CDTF">2015-10-23T20:51:38Z</dcterms:created>
  <dcterms:modified xsi:type="dcterms:W3CDTF">2017-12-11T16:31:12Z</dcterms:modified>
</cp:coreProperties>
</file>