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297" r:id="rId4"/>
    <p:sldId id="295" r:id="rId5"/>
    <p:sldId id="29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61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7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'PRE-'!$B$1</c:f>
              <c:strCache>
                <c:ptCount val="1"/>
                <c:pt idx="0">
                  <c:v>GDMT - Fill Rate</c:v>
                </c:pt>
              </c:strCache>
            </c:strRef>
          </c:tx>
          <c:spPr>
            <a:ln w="31750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'PRE-'!$A$2:$A$8</c:f>
              <c:numCache>
                <c:formatCode>[$-409]mmm\-yy;@</c:formatCode>
                <c:ptCount val="7"/>
                <c:pt idx="0">
                  <c:v>42736</c:v>
                </c:pt>
                <c:pt idx="1">
                  <c:v>42811</c:v>
                </c:pt>
                <c:pt idx="2">
                  <c:v>42856</c:v>
                </c:pt>
                <c:pt idx="3">
                  <c:v>42917</c:v>
                </c:pt>
                <c:pt idx="4">
                  <c:v>42979</c:v>
                </c:pt>
                <c:pt idx="5">
                  <c:v>43040</c:v>
                </c:pt>
              </c:numCache>
            </c:numRef>
          </c:cat>
          <c:val>
            <c:numRef>
              <c:f>'PRE-'!$B$2:$B$8</c:f>
              <c:numCache>
                <c:formatCode>General</c:formatCode>
                <c:ptCount val="7"/>
                <c:pt idx="0">
                  <c:v>30</c:v>
                </c:pt>
                <c:pt idx="1">
                  <c:v>36</c:v>
                </c:pt>
                <c:pt idx="2">
                  <c:v>24</c:v>
                </c:pt>
                <c:pt idx="3">
                  <c:v>20</c:v>
                </c:pt>
                <c:pt idx="4">
                  <c:v>32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A7-4A41-8783-2F39A6F4242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60381200"/>
        <c:axId val="1460300944"/>
      </c:lineChart>
      <c:dateAx>
        <c:axId val="1460381200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300944"/>
        <c:crosses val="autoZero"/>
        <c:auto val="1"/>
        <c:lblOffset val="100"/>
        <c:baseTimeUnit val="months"/>
      </c:dateAx>
      <c:valAx>
        <c:axId val="1460300944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6038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</a:t>
            </a:r>
            <a:r>
              <a:rPr lang="en-US" sz="1400" b="1" baseline="0" dirty="0" smtClean="0"/>
              <a:t> Times for Clinic Appointment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Days Wait per Month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prstClr val="black"/>
              </a:solidFill>
              <a:ln w="9525">
                <a:solidFill>
                  <a:prstClr val="black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45</c:v>
                </c:pt>
                <c:pt idx="1">
                  <c:v>48</c:v>
                </c:pt>
                <c:pt idx="2">
                  <c:v>40</c:v>
                </c:pt>
                <c:pt idx="3">
                  <c:v>38</c:v>
                </c:pt>
                <c:pt idx="4">
                  <c:v>40</c:v>
                </c:pt>
                <c:pt idx="5">
                  <c:v>36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32</c:v>
                </c:pt>
                <c:pt idx="10">
                  <c:v>30</c:v>
                </c:pt>
                <c:pt idx="11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5E-431F-8A56-E4446B874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8056528"/>
        <c:axId val="1508060832"/>
      </c:lineChart>
      <c:catAx>
        <c:axId val="150805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8060832"/>
        <c:crosses val="autoZero"/>
        <c:auto val="1"/>
        <c:lblAlgn val="ctr"/>
        <c:lblOffset val="100"/>
        <c:noMultiLvlLbl val="0"/>
      </c:catAx>
      <c:valAx>
        <c:axId val="150806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Number of</a:t>
                </a:r>
                <a:r>
                  <a:rPr lang="en-US" dirty="0" smtClean="0"/>
                  <a:t> Days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805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>
                <a:effectLst/>
              </a:rPr>
              <a:t>Relationship Between Long Wait and Capacity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axis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prstClr val="black"/>
              </a:solidFill>
              <a:ln w="9525">
                <a:solidFill>
                  <a:prstClr val="black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83</c:v>
                </c:pt>
                <c:pt idx="1">
                  <c:v>88</c:v>
                </c:pt>
                <c:pt idx="2">
                  <c:v>88</c:v>
                </c:pt>
                <c:pt idx="3">
                  <c:v>90</c:v>
                </c:pt>
                <c:pt idx="4">
                  <c:v>94</c:v>
                </c:pt>
                <c:pt idx="5">
                  <c:v>100</c:v>
                </c:pt>
                <c:pt idx="6">
                  <c:v>110</c:v>
                </c:pt>
                <c:pt idx="7">
                  <c:v>105</c:v>
                </c:pt>
                <c:pt idx="8">
                  <c:v>100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15</c:v>
                </c:pt>
                <c:pt idx="8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A52-4748-93C3-288F07E4B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7988640"/>
        <c:axId val="1515887520"/>
      </c:scatterChart>
      <c:valAx>
        <c:axId val="1517988640"/>
        <c:scaling>
          <c:orientation val="minMax"/>
          <c:min val="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Capacity Used</a:t>
                </a:r>
                <a:endParaRPr lang="en-US" sz="140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5887520"/>
        <c:crosses val="autoZero"/>
        <c:crossBetween val="midCat"/>
      </c:valAx>
      <c:valAx>
        <c:axId val="151588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Number of Wait Times &gt;7 Days</a:t>
                </a:r>
                <a:endParaRPr lang="en-US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4.6496393924433603E-2"/>
              <c:y val="0.215480380043799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79886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Common Cause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930885547279001"/>
          <c:y val="0.16735879608570101"/>
          <c:w val="0.81045516276156704"/>
          <c:h val="0.677430792535172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20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20</c:v>
                </c:pt>
                <c:pt idx="5">
                  <c:v>23</c:v>
                </c:pt>
                <c:pt idx="6">
                  <c:v>16</c:v>
                </c:pt>
                <c:pt idx="7">
                  <c:v>23</c:v>
                </c:pt>
                <c:pt idx="8">
                  <c:v>16</c:v>
                </c:pt>
                <c:pt idx="9">
                  <c:v>27</c:v>
                </c:pt>
                <c:pt idx="10">
                  <c:v>7</c:v>
                </c:pt>
                <c:pt idx="11">
                  <c:v>19</c:v>
                </c:pt>
                <c:pt idx="12">
                  <c:v>17</c:v>
                </c:pt>
                <c:pt idx="13">
                  <c:v>20</c:v>
                </c:pt>
                <c:pt idx="14">
                  <c:v>17</c:v>
                </c:pt>
                <c:pt idx="15">
                  <c:v>27</c:v>
                </c:pt>
                <c:pt idx="16">
                  <c:v>17</c:v>
                </c:pt>
                <c:pt idx="17">
                  <c:v>19</c:v>
                </c:pt>
                <c:pt idx="18">
                  <c:v>14</c:v>
                </c:pt>
                <c:pt idx="19">
                  <c:v>20</c:v>
                </c:pt>
                <c:pt idx="20">
                  <c:v>17</c:v>
                </c:pt>
                <c:pt idx="21">
                  <c:v>25</c:v>
                </c:pt>
                <c:pt idx="22">
                  <c:v>14</c:v>
                </c:pt>
                <c:pt idx="23">
                  <c:v>20</c:v>
                </c:pt>
                <c:pt idx="2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E1-4AFE-8497-83FFF9425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8477936"/>
        <c:axId val="1507872448"/>
      </c:lineChart>
      <c:catAx>
        <c:axId val="1508477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Months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872448"/>
        <c:crosses val="autoZero"/>
        <c:auto val="1"/>
        <c:lblAlgn val="ctr"/>
        <c:lblOffset val="100"/>
        <c:noMultiLvlLbl val="0"/>
      </c:catAx>
      <c:valAx>
        <c:axId val="1507872448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effectLst/>
                  </a:rPr>
                  <a:t>% GDMT medications prescribed at discharge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>
                    <a:solidFill>
                      <a:srgbClr val="000000">
                        <a:lumMod val="65000"/>
                        <a:lumOff val="35000"/>
                      </a:srgbClr>
                    </a:solidFill>
                  </a:defRPr>
                </a:pP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84779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Special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Cause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930885547279001"/>
          <c:y val="0.16735879608570101"/>
          <c:w val="0.81045516276156704"/>
          <c:h val="0.677430792535172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12</c:v>
                </c:pt>
                <c:pt idx="1">
                  <c:v>4</c:v>
                </c:pt>
                <c:pt idx="2">
                  <c:v>20</c:v>
                </c:pt>
                <c:pt idx="3">
                  <c:v>13</c:v>
                </c:pt>
                <c:pt idx="4">
                  <c:v>13</c:v>
                </c:pt>
                <c:pt idx="5">
                  <c:v>1</c:v>
                </c:pt>
                <c:pt idx="6">
                  <c:v>7</c:v>
                </c:pt>
                <c:pt idx="7">
                  <c:v>17</c:v>
                </c:pt>
                <c:pt idx="8">
                  <c:v>13</c:v>
                </c:pt>
                <c:pt idx="9">
                  <c:v>15</c:v>
                </c:pt>
                <c:pt idx="10">
                  <c:v>7</c:v>
                </c:pt>
                <c:pt idx="11">
                  <c:v>15</c:v>
                </c:pt>
                <c:pt idx="12">
                  <c:v>7</c:v>
                </c:pt>
                <c:pt idx="13">
                  <c:v>17</c:v>
                </c:pt>
                <c:pt idx="14">
                  <c:v>16</c:v>
                </c:pt>
                <c:pt idx="15">
                  <c:v>13</c:v>
                </c:pt>
                <c:pt idx="16">
                  <c:v>6.5</c:v>
                </c:pt>
                <c:pt idx="17">
                  <c:v>13</c:v>
                </c:pt>
                <c:pt idx="18">
                  <c:v>7</c:v>
                </c:pt>
                <c:pt idx="19">
                  <c:v>16</c:v>
                </c:pt>
                <c:pt idx="20">
                  <c:v>16</c:v>
                </c:pt>
                <c:pt idx="21">
                  <c:v>13</c:v>
                </c:pt>
                <c:pt idx="22">
                  <c:v>35</c:v>
                </c:pt>
                <c:pt idx="23">
                  <c:v>30</c:v>
                </c:pt>
                <c:pt idx="2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05-4D8A-811F-3609C4111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692544"/>
        <c:axId val="1464717408"/>
      </c:lineChart>
      <c:catAx>
        <c:axId val="1466692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/>
                  <a:t>Months</a:t>
                </a: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717408"/>
        <c:crosses val="autoZero"/>
        <c:auto val="1"/>
        <c:lblAlgn val="ctr"/>
        <c:lblOffset val="100"/>
        <c:noMultiLvlLbl val="0"/>
      </c:catAx>
      <c:valAx>
        <c:axId val="1464717408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 smtClean="0">
                    <a:effectLst/>
                  </a:rPr>
                  <a:t>% GDMT medications prescribed at discharge</a:t>
                </a:r>
                <a:endParaRPr lang="en-US" sz="1200" dirty="0" smtClean="0">
                  <a:effectLst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>
                    <a:solidFill>
                      <a:srgbClr val="000000">
                        <a:lumMod val="65000"/>
                        <a:lumOff val="35000"/>
                      </a:srgbClr>
                    </a:solidFill>
                  </a:defRPr>
                </a:pPr>
                <a:endParaRPr lang="en-US" sz="12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669254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0.16783</cdr:x>
      <cdr:y>0.31686</cdr:y>
    </cdr:from>
    <cdr:to>
      <cdr:x>0.97639</cdr:x>
      <cdr:y>0.31686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722312" y="915987"/>
          <a:ext cx="347980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0.17079</cdr:x>
      <cdr:y>0.55848</cdr:y>
    </cdr:from>
    <cdr:to>
      <cdr:x>0.97934</cdr:x>
      <cdr:y>0.55848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735012" y="1614487"/>
          <a:ext cx="347980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0.16488</cdr:x>
      <cdr:y>0.40472</cdr:y>
    </cdr:from>
    <cdr:to>
      <cdr:x>0.97344</cdr:x>
      <cdr:y>0.40472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709592" y="1169991"/>
          <a:ext cx="3479809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0.16784</cdr:x>
      <cdr:y>0.61559</cdr:y>
    </cdr:from>
    <cdr:to>
      <cdr:x>0.97639</cdr:x>
      <cdr:y>0.61559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722331" y="1779575"/>
          <a:ext cx="3479766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0"/>
            <a:ext cx="8382000" cy="1600199"/>
          </a:xfrm>
        </p:spPr>
        <p:txBody>
          <a:bodyPr/>
          <a:lstStyle/>
          <a:p>
            <a:r>
              <a:rPr lang="en-US" sz="3400" dirty="0">
                <a:solidFill>
                  <a:srgbClr val="C00000"/>
                </a:solidFill>
                <a:latin typeface="Arial" charset="0"/>
                <a:cs typeface="Arial" charset="0"/>
              </a:rPr>
              <a:t>Module 5 </a:t>
            </a: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3</a:t>
            </a:r>
            <a:b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Understanding System Stability:</a:t>
            </a:r>
            <a:b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2800" b="0" i="1" dirty="0">
                <a:solidFill>
                  <a:srgbClr val="C00000"/>
                </a:solidFill>
                <a:latin typeface="Arial" charset="0"/>
                <a:cs typeface="Arial" charset="0"/>
              </a:rPr>
              <a:t>Types and Causes of Process Variation</a:t>
            </a:r>
            <a:endParaRPr lang="en-US" dirty="0"/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381000" y="5181600"/>
            <a:ext cx="8382000" cy="99060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1600" i="0" kern="120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Adapted from: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The Institute for Healthcare Improvement (IHI), the Agency for Healthcare Research and Quality (AHRQ), and the Health Resources and Services Administration (HRSA) Quality Toolkits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362200"/>
            <a:ext cx="77724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Presents at-a-glance information on each measure 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Presents data in summary form, to identify key trends 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Provides an overview of the current state of data and processes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Does not show detailed information on causes or solutions 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Examples of data that can be displayed in dashboard reports include: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financial indicators (days of ICU stay)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patient satisfaction indicators (average length of wait time)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clinical indicators (# of patients with A1c or blood pressure measures)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provider performance indicators (compliance with clinical standards</a:t>
            </a:r>
            <a:r>
              <a:rPr lang="en-US" sz="18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).</a:t>
            </a:r>
            <a:endParaRPr lang="en-US" sz="18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Dashboard Reports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914400"/>
            <a:ext cx="2567240" cy="1169961"/>
          </a:xfrm>
          <a:prstGeom prst="rect">
            <a:avLst/>
          </a:prstGeom>
          <a:ln w="38100">
            <a:solidFill>
              <a:srgbClr val="742D8A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72675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667000"/>
            <a:ext cx="7924800" cy="3962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Select the family of measures relative to the AIM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Plot variation in the family of measures using a run chart series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Assess the variability in the system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Do data vary?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Do data vary over time for all subgroups?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Do data vary within or between subgroups?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Assess the types and causes of variability in the system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i="1" dirty="0">
                <a:solidFill>
                  <a:srgbClr val="B21D25"/>
                </a:solidFill>
                <a:latin typeface="Arial" charset="0"/>
                <a:cs typeface="Arial" charset="0"/>
              </a:rPr>
              <a:t>Answer the Question: Is the current system stable?</a:t>
            </a:r>
            <a:endParaRPr lang="en-US" sz="2400" dirty="0">
              <a:solidFill>
                <a:srgbClr val="B21D25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Purpose of Visual Display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9812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rgbClr val="B31D26"/>
                </a:solidFill>
                <a:latin typeface="Arial" charset="0"/>
                <a:cs typeface="Arial" charset="0"/>
              </a:rPr>
              <a:t>Understanding Baseline Data Variation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09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3615148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What does the concept of variation mean?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How do data “vary”?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i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Intended variation 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purposeful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Weight-based medication dosing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Health literacy based patient education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i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Unintended variation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is not purposeful 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Medication delivery times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“Discharge readiness” scores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Assess the Presence and Types of Variation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975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3733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Why do data “vary”?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Common cause: result of a defect in the system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Stable system but undesirable outcomes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PDSA – change system to improve; remove variation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1200"/>
              </a:spcBef>
              <a:buFont typeface=".HelveticaNeueDeskInterface-Regular" charset="-120"/>
              <a:buChar char="–"/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Special cause: result of outside influences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Unstable system – either desirable or undesirable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the cause</a:t>
            </a:r>
          </a:p>
          <a:p>
            <a:pPr marL="1200150" lvl="3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Learn from the data</a:t>
            </a:r>
          </a:p>
          <a:p>
            <a:pPr marL="1200150" lvl="3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Take </a:t>
            </a:r>
            <a:r>
              <a:rPr lang="en-US" sz="16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action</a:t>
            </a:r>
            <a:endParaRPr lang="en-US" sz="16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Assess the Cause of Variation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Special Cause versus Common Cause Variation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53101"/>
              </p:ext>
            </p:extLst>
          </p:nvPr>
        </p:nvGraphicFramePr>
        <p:xfrm>
          <a:off x="192088" y="1905000"/>
          <a:ext cx="4303712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621883"/>
              </p:ext>
            </p:extLst>
          </p:nvPr>
        </p:nvGraphicFramePr>
        <p:xfrm>
          <a:off x="4648200" y="1905000"/>
          <a:ext cx="4303712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600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Any data point falling outside the upper or lower control limits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Two of three consecutive points near a control limit line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Shifts of ≧ 8 points in a row above or below the centerline (mean)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≧ 6 consecutive points increasing or decreasing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15 consecutive points in the inner one-third section of the chart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Criteria for Determining Special Cause Variation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68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81000" y="990600"/>
            <a:ext cx="8295968" cy="4267380"/>
            <a:chOff x="-1406013" y="152400"/>
            <a:chExt cx="11061290" cy="5689840"/>
          </a:xfrm>
        </p:grpSpPr>
        <p:sp>
          <p:nvSpPr>
            <p:cNvPr id="4" name="TextBox 3"/>
            <p:cNvSpPr txBox="1"/>
            <p:nvPr/>
          </p:nvSpPr>
          <p:spPr>
            <a:xfrm>
              <a:off x="3276600" y="3581400"/>
              <a:ext cx="685800" cy="330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13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YES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0" y="3581400"/>
              <a:ext cx="533400" cy="330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13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NO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-1406013" y="152400"/>
              <a:ext cx="11061290" cy="5689840"/>
              <a:chOff x="-1406013" y="152400"/>
              <a:chExt cx="11061290" cy="568984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3200400" y="152400"/>
                <a:ext cx="2667000" cy="538780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Select a Key Measure Related to the Aim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352800" y="1066800"/>
                <a:ext cx="2438400" cy="538780"/>
              </a:xfrm>
              <a:prstGeom prst="rect">
                <a:avLst/>
              </a:prstGeom>
              <a:solidFill>
                <a:srgbClr val="0F243E"/>
              </a:solidFill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</a:rPr>
                  <a:t>Develop Appropriate Shewhart Chart 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096000" y="1600200"/>
                <a:ext cx="3234813" cy="1839051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2. Select Chart Type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Type of data = Type of chart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P, C, U, G, T, I, X-bar(S)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baseline data / graphics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Get 12 </a:t>
                </a: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points (trial) or 20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Set median / control limits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</a:t>
                </a:r>
                <a:r>
                  <a:rPr kumimoji="0" lang="en-US" sz="105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subgrp</a:t>
                </a: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 variability</a:t>
                </a:r>
              </a:p>
              <a:p>
                <a:pPr marL="600075" marR="0" lvl="1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Assess histogram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0" y="1828800"/>
                <a:ext cx="3276600" cy="1192720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1. Assess Data- Key Measure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Type of data (level of measure)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Subgroup size &amp; variability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Metric used (rate or %)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eriod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Time interval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-1406013" y="3733800"/>
                <a:ext cx="4682613" cy="2108440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</a:rPr>
                  <a:t>Identify Common Cause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Fluctuation cause is unknown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Steady but random distribution of output around the mean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A measure of process potential; how well process can perform if special cause is removed</a:t>
                </a:r>
                <a:endPara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Tools / Methods: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Planned experiment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Rational subgrouping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733800" y="2514600"/>
                <a:ext cx="1676400" cy="1447800"/>
              </a:xfrm>
              <a:prstGeom prst="ellipse">
                <a:avLst/>
              </a:prstGeom>
              <a:gradFill rotWithShape="1">
                <a:gsLst>
                  <a:gs pos="0">
                    <a:srgbClr val="B21D25">
                      <a:satMod val="103000"/>
                      <a:lumMod val="102000"/>
                      <a:tint val="94000"/>
                    </a:srgbClr>
                  </a:gs>
                  <a:gs pos="50000">
                    <a:srgbClr val="B21D25">
                      <a:satMod val="110000"/>
                      <a:lumMod val="100000"/>
                      <a:shade val="100000"/>
                    </a:srgbClr>
                  </a:gs>
                  <a:gs pos="100000">
                    <a:srgbClr val="B21D25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B21D2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Is the System Stable?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943600" y="3810000"/>
                <a:ext cx="3711677" cy="1954552"/>
              </a:xfrm>
              <a:prstGeom prst="rect">
                <a:avLst/>
              </a:prstGeom>
              <a:noFill/>
              <a:ln>
                <a:solidFill>
                  <a:srgbClr val="0F243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800000"/>
                    </a:solidFill>
                    <a:effectLst/>
                    <a:uLnTx/>
                    <a:uFillTx/>
                  </a:rPr>
                  <a:t>Identify Special Cause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Data points outside control limits</a:t>
                </a:r>
              </a:p>
              <a:p>
                <a:pPr marL="214313" marR="0" lvl="0" indent="-214313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Char char="•"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In zones A, B or C (&gt;3 SD of M)</a:t>
                </a:r>
              </a:p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13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Tools / Methods: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Shewhart charts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Cause-Effect diagram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Planned experiment</a:t>
                </a:r>
              </a:p>
              <a:p>
                <a:pPr marL="257175" marR="0" lvl="0" indent="-257175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eriod"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rPr>
                  <a:t>Rational subgrouping</a:t>
                </a:r>
              </a:p>
            </p:txBody>
          </p:sp>
          <p:cxnSp>
            <p:nvCxnSpPr>
              <p:cNvPr id="14" name="Straight Arrow Connector 13"/>
              <p:cNvCxnSpPr>
                <a:stCxn id="8" idx="2"/>
                <a:endCxn id="12" idx="0"/>
              </p:cNvCxnSpPr>
              <p:nvPr/>
            </p:nvCxnSpPr>
            <p:spPr>
              <a:xfrm>
                <a:off x="4572000" y="1605580"/>
                <a:ext cx="0" cy="90902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5" name="Straight Arrow Connector 14"/>
              <p:cNvCxnSpPr>
                <a:endCxn id="8" idx="0"/>
              </p:cNvCxnSpPr>
              <p:nvPr/>
            </p:nvCxnSpPr>
            <p:spPr>
              <a:xfrm>
                <a:off x="4572000" y="762000"/>
                <a:ext cx="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>
                <a:stCxn id="12" idx="5"/>
              </p:cNvCxnSpPr>
              <p:nvPr/>
            </p:nvCxnSpPr>
            <p:spPr>
              <a:xfrm>
                <a:off x="5164697" y="3750375"/>
                <a:ext cx="778903" cy="669225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>
                <a:stCxn id="12" idx="3"/>
              </p:cNvCxnSpPr>
              <p:nvPr/>
            </p:nvCxnSpPr>
            <p:spPr>
              <a:xfrm flipH="1">
                <a:off x="3276600" y="3750375"/>
                <a:ext cx="702703" cy="669225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olid"/>
                <a:miter lim="800000"/>
                <a:tailEnd type="arrow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3276600" y="2133600"/>
                <a:ext cx="1295400" cy="1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ysDash"/>
                <a:miter lim="800000"/>
                <a:tailEnd type="arrow"/>
              </a:ln>
              <a:effectLst/>
            </p:spPr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4572000" y="2133600"/>
                <a:ext cx="15240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B21D25"/>
                </a:solidFill>
                <a:prstDash val="sysDash"/>
                <a:miter lim="800000"/>
                <a:tailEnd type="arrow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4205604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114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Variation is a concept that reflects stability of a system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Types of variation include: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Intended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Unintended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Visual tools (charts and graphs) help identify variability in a system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Causes of variation include: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Special cause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Common cause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5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3048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Describe system stability using baseline data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types and causes of variation in system processes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if a change is needed, and where?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8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334724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b="1" kern="0" dirty="0">
                <a:latin typeface="Arial" charset="0"/>
                <a:cs typeface="Arial" charset="0"/>
              </a:rPr>
              <a:t>Using Baseline Data to Assess System Stability</a:t>
            </a:r>
            <a:r>
              <a:rPr lang="en-US" sz="1400" kern="0" dirty="0">
                <a:solidFill>
                  <a:sysClr val="windowText" lastClr="000000"/>
                </a:solidFill>
              </a:rPr>
              <a:t/>
            </a:r>
            <a:br>
              <a:rPr lang="en-US" sz="1400" kern="0" dirty="0">
                <a:solidFill>
                  <a:sysClr val="windowText" lastClr="0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286000"/>
            <a:ext cx="4238710" cy="370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3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72496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Goal of Measuring Health System Performance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975247"/>
            <a:ext cx="495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Improve Quality </a:t>
            </a:r>
            <a:r>
              <a:rPr lang="en-US" sz="2800" dirty="0" smtClean="0">
                <a:solidFill>
                  <a:srgbClr val="C00000"/>
                </a:solidFill>
              </a:rPr>
              <a:t>Outcomes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Performance</a:t>
            </a:r>
            <a:endParaRPr lang="en-US" sz="24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474787"/>
              </p:ext>
            </p:extLst>
          </p:nvPr>
        </p:nvGraphicFramePr>
        <p:xfrm>
          <a:off x="762000" y="2775466"/>
          <a:ext cx="6629400" cy="2939532"/>
        </p:xfrm>
        <a:graphic>
          <a:graphicData uri="http://schemas.openxmlformats.org/drawingml/2006/table">
            <a:tbl>
              <a:tblPr firstRow="1" bandRow="1"/>
              <a:tblGrid>
                <a:gridCol w="1706578">
                  <a:extLst>
                    <a:ext uri="{9D8B030D-6E8A-4147-A177-3AD203B41FA5}">
                      <a16:colId xmlns:a16="http://schemas.microsoft.com/office/drawing/2014/main" val="3179782845"/>
                    </a:ext>
                  </a:extLst>
                </a:gridCol>
                <a:gridCol w="4922822">
                  <a:extLst>
                    <a:ext uri="{9D8B030D-6E8A-4147-A177-3AD203B41FA5}">
                      <a16:colId xmlns:a16="http://schemas.microsoft.com/office/drawing/2014/main" val="2504177823"/>
                    </a:ext>
                  </a:extLst>
                </a:gridCol>
              </a:tblGrid>
              <a:tr h="33739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Dimensions of System</a:t>
                      </a:r>
                      <a:r>
                        <a:rPr lang="en-US" sz="1000" baseline="0" dirty="0"/>
                        <a:t> Performance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71211"/>
                  </a:ext>
                </a:extLst>
              </a:tr>
              <a:tr h="4575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Outcomes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IOM</a:t>
                      </a:r>
                      <a:r>
                        <a:rPr lang="en-US" sz="1000" baseline="0" dirty="0"/>
                        <a:t> “STEEP” metrics: safe,</a:t>
                      </a:r>
                      <a:r>
                        <a:rPr lang="en-US" sz="1000" dirty="0"/>
                        <a:t> timely,</a:t>
                      </a:r>
                      <a:r>
                        <a:rPr lang="en-US" sz="1000" baseline="0" dirty="0"/>
                        <a:t> effective, efficient, equitable, person-centered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12312"/>
                  </a:ext>
                </a:extLst>
              </a:tr>
              <a:tr h="337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Transaction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Volume, number of patients with</a:t>
                      </a:r>
                      <a:r>
                        <a:rPr lang="en-US" sz="1000" baseline="0" dirty="0"/>
                        <a:t> event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65497"/>
                  </a:ext>
                </a:extLst>
              </a:tr>
              <a:tr h="337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Productivity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Cycle time,</a:t>
                      </a:r>
                      <a:r>
                        <a:rPr lang="en-US" sz="1000" baseline="0" dirty="0"/>
                        <a:t> efficiency, utilization, flow, capacity, demand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92395"/>
                  </a:ext>
                </a:extLst>
              </a:tr>
              <a:tr h="337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Cost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Charges, staff hours, materials</a:t>
                      </a:r>
                      <a:r>
                        <a:rPr lang="en-US" sz="1000" baseline="0" dirty="0"/>
                        <a:t> and resources used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993708"/>
                  </a:ext>
                </a:extLst>
              </a:tr>
              <a:tr h="337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Appropriateness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Validity</a:t>
                      </a:r>
                      <a:r>
                        <a:rPr lang="en-US" sz="1000" baseline="0" dirty="0"/>
                        <a:t>, usefulness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577776"/>
                  </a:ext>
                </a:extLst>
              </a:tr>
              <a:tr h="337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Patient Satisfaction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Surveys</a:t>
                      </a:r>
                      <a:r>
                        <a:rPr lang="en-US" sz="1000" baseline="0" dirty="0"/>
                        <a:t> of</a:t>
                      </a:r>
                      <a:r>
                        <a:rPr lang="en-US" sz="1000" dirty="0"/>
                        <a:t> complaints</a:t>
                      </a:r>
                      <a:r>
                        <a:rPr lang="en-US" sz="1000" baseline="0" dirty="0"/>
                        <a:t> and commendations</a:t>
                      </a:r>
                      <a:endParaRPr lang="en-US" sz="10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790295"/>
                  </a:ext>
                </a:extLst>
              </a:tr>
              <a:tr h="4575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Culture / Staff Satisfaction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/>
                        <a:t>Surveys;</a:t>
                      </a:r>
                      <a:r>
                        <a:rPr lang="en-US" sz="1000" baseline="0" dirty="0"/>
                        <a:t> Rates of</a:t>
                      </a:r>
                      <a:r>
                        <a:rPr lang="en-US" sz="1000" dirty="0"/>
                        <a:t> absenteeism, turnover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613460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5867400" y="913012"/>
            <a:ext cx="2316480" cy="1045029"/>
          </a:xfrm>
          <a:prstGeom prst="roundRect">
            <a:avLst/>
          </a:prstGeom>
          <a:solidFill>
            <a:srgbClr val="B21D25"/>
          </a:solidFill>
          <a:ln w="12700" cap="flat" cmpd="sng" algn="ctr">
            <a:solidFill>
              <a:srgbClr val="B21D2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Is Performance Stable?</a:t>
            </a:r>
          </a:p>
        </p:txBody>
      </p:sp>
    </p:spTree>
    <p:extLst>
      <p:ext uri="{BB962C8B-B14F-4D97-AF65-F5344CB8AC3E}">
        <p14:creationId xmlns:p14="http://schemas.microsoft.com/office/powerpoint/2010/main" val="207897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990600"/>
            <a:ext cx="7886700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Design a Report of Baseline Data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42" y="1752600"/>
            <a:ext cx="4984816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04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3733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Charts provide a visual display of data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Used to convey meaning often hidden in a table or text  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Different kinds of charts are useful for improvement data: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.Run charts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charts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Data visualization (snapshot or dashboard) charts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201992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Presenting Data in a Meaningful Way (Charts)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7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Run Charts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2209800"/>
            <a:ext cx="3657600" cy="345382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Linear graphs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Data points are displayed over time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Time is displayed on horizontal (x) axis 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Variable is displayed on vertical (y) axis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Run charts show improvement patterns observed over time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22100857"/>
              </p:ext>
            </p:extLst>
          </p:nvPr>
        </p:nvGraphicFramePr>
        <p:xfrm>
          <a:off x="4572000" y="2209800"/>
          <a:ext cx="4304316" cy="2868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06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3657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Chart selection depends on the purpose for data display 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Commonly used options include: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Pareto charts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Frequency charts - pies, bars, and box plots 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charts – box and scatter plots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Charts used to visually represent snapshots of data: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Depicting the current state of a clinical setting or process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For example, displaying the age of patient population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Other Methods of Data Display</a:t>
            </a:r>
          </a:p>
        </p:txBody>
      </p:sp>
    </p:spTree>
    <p:extLst>
      <p:ext uri="{BB962C8B-B14F-4D97-AF65-F5344CB8AC3E}">
        <p14:creationId xmlns:p14="http://schemas.microsoft.com/office/powerpoint/2010/main" val="3930495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538320"/>
            <a:ext cx="7886700" cy="250263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Review Baseline Data on the Family of Measures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052435"/>
              </p:ext>
            </p:extLst>
          </p:nvPr>
        </p:nvGraphicFramePr>
        <p:xfrm>
          <a:off x="609600" y="917519"/>
          <a:ext cx="3417616" cy="245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505200"/>
            <a:ext cx="3178097" cy="2445324"/>
          </a:xfrm>
          <a:prstGeom prst="rect">
            <a:avLst/>
          </a:prstGeom>
          <a:ln>
            <a:solidFill>
              <a:srgbClr val="000000"/>
            </a:solidFill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499577"/>
              </p:ext>
            </p:extLst>
          </p:nvPr>
        </p:nvGraphicFramePr>
        <p:xfrm>
          <a:off x="4853959" y="917520"/>
          <a:ext cx="3413741" cy="245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514242"/>
            <a:ext cx="3211552" cy="242724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708921984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9644</TotalTime>
  <Words>857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.HelveticaNeueDeskInterface-Regular</vt:lpstr>
      <vt:lpstr>Arial</vt:lpstr>
      <vt:lpstr>Calibri</vt:lpstr>
      <vt:lpstr>Language of data Presentation</vt:lpstr>
      <vt:lpstr>Module 5 Part 3 Understanding System Stability: Types and Causes of Process Variation</vt:lpstr>
      <vt:lpstr>Objectives</vt:lpstr>
      <vt:lpstr>Using Baseline Data to Assess System Stability </vt:lpstr>
      <vt:lpstr>Goal of Measuring Health System Performance</vt:lpstr>
      <vt:lpstr>PowerPoint Presentation</vt:lpstr>
      <vt:lpstr>Presenting Data in a Meaningful Way (Charts)</vt:lpstr>
      <vt:lpstr>Run Charts </vt:lpstr>
      <vt:lpstr>Other Methods of Data Display</vt:lpstr>
      <vt:lpstr>PowerPoint Presentation</vt:lpstr>
      <vt:lpstr>Dashboard Reports</vt:lpstr>
      <vt:lpstr>Purpose of Visual Display</vt:lpstr>
      <vt:lpstr>Assess the Presence and Types of Variation</vt:lpstr>
      <vt:lpstr>Assess the Cause of Variation</vt:lpstr>
      <vt:lpstr>PowerPoint Presentation</vt:lpstr>
      <vt:lpstr>Criteria for Determining Special Cause Variation</vt:lpstr>
      <vt:lpstr>PowerPoint Presentation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162</cp:revision>
  <dcterms:created xsi:type="dcterms:W3CDTF">2015-10-23T20:51:38Z</dcterms:created>
  <dcterms:modified xsi:type="dcterms:W3CDTF">2017-12-06T12:50:12Z</dcterms:modified>
</cp:coreProperties>
</file>