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4" r:id="rId3"/>
    <p:sldId id="261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3" r:id="rId12"/>
    <p:sldId id="305" r:id="rId13"/>
    <p:sldId id="304" r:id="rId14"/>
    <p:sldId id="302" r:id="rId15"/>
    <p:sldId id="293" r:id="rId16"/>
    <p:sldId id="306" r:id="rId17"/>
    <p:sldId id="30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4"/>
    <p:restoredTop sz="82596" autoAdjust="0"/>
  </p:normalViewPr>
  <p:slideViewPr>
    <p:cSldViewPr>
      <p:cViewPr varScale="1">
        <p:scale>
          <a:sx n="65" d="100"/>
          <a:sy n="65" d="100"/>
        </p:scale>
        <p:origin x="2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/>
              <a:t>Wait</a:t>
            </a:r>
            <a:r>
              <a:rPr lang="en-US" sz="1400" b="1" baseline="0" dirty="0" smtClean="0"/>
              <a:t> Times for Clinic Appointment</a:t>
            </a:r>
            <a:endParaRPr lang="en-US" sz="1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Days Wait per Month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45</c:v>
                </c:pt>
                <c:pt idx="1">
                  <c:v>48</c:v>
                </c:pt>
                <c:pt idx="2">
                  <c:v>40</c:v>
                </c:pt>
                <c:pt idx="3">
                  <c:v>38</c:v>
                </c:pt>
                <c:pt idx="4">
                  <c:v>40</c:v>
                </c:pt>
                <c:pt idx="5">
                  <c:v>36</c:v>
                </c:pt>
                <c:pt idx="6">
                  <c:v>34</c:v>
                </c:pt>
                <c:pt idx="7">
                  <c:v>35</c:v>
                </c:pt>
                <c:pt idx="8">
                  <c:v>36</c:v>
                </c:pt>
                <c:pt idx="9">
                  <c:v>32</c:v>
                </c:pt>
                <c:pt idx="10">
                  <c:v>30</c:v>
                </c:pt>
                <c:pt idx="11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7C-41A8-8B4F-516E02F28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710257024"/>
        <c:axId val="-679344896"/>
      </c:lineChart>
      <c:catAx>
        <c:axId val="-71025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79344896"/>
        <c:crosses val="autoZero"/>
        <c:auto val="1"/>
        <c:lblAlgn val="ctr"/>
        <c:lblOffset val="100"/>
        <c:noMultiLvlLbl val="0"/>
      </c:catAx>
      <c:valAx>
        <c:axId val="-679344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 dirty="0" smtClean="0"/>
                  <a:t>Number of</a:t>
                </a:r>
                <a:r>
                  <a:rPr lang="en-US" dirty="0" smtClean="0"/>
                  <a:t> Days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1025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baseline="0">
                <a:effectLst/>
              </a:rPr>
              <a:t>Relationship Between Long Wait and Capacity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axis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83</c:v>
                </c:pt>
                <c:pt idx="1">
                  <c:v>88</c:v>
                </c:pt>
                <c:pt idx="2">
                  <c:v>88</c:v>
                </c:pt>
                <c:pt idx="3">
                  <c:v>90</c:v>
                </c:pt>
                <c:pt idx="4">
                  <c:v>94</c:v>
                </c:pt>
                <c:pt idx="5">
                  <c:v>100</c:v>
                </c:pt>
                <c:pt idx="6">
                  <c:v>110</c:v>
                </c:pt>
                <c:pt idx="7">
                  <c:v>105</c:v>
                </c:pt>
                <c:pt idx="8">
                  <c:v>100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10</c:v>
                </c:pt>
                <c:pt idx="6">
                  <c:v>13</c:v>
                </c:pt>
                <c:pt idx="7">
                  <c:v>15</c:v>
                </c:pt>
                <c:pt idx="8">
                  <c:v>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DA0-49F1-ABFB-1468AD622A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704794816"/>
        <c:axId val="-705070592"/>
      </c:scatterChart>
      <c:valAx>
        <c:axId val="-704794816"/>
        <c:scaling>
          <c:orientation val="minMax"/>
          <c:min val="7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>
                    <a:effectLst/>
                  </a:rPr>
                  <a:t>Capacity Used</a:t>
                </a:r>
                <a:endParaRPr lang="en-US" sz="140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05070592"/>
        <c:crosses val="autoZero"/>
        <c:crossBetween val="midCat"/>
      </c:valAx>
      <c:valAx>
        <c:axId val="-705070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>
                    <a:effectLst/>
                  </a:rPr>
                  <a:t>Number of Wait Times &gt;7 Days</a:t>
                </a:r>
                <a:endParaRPr lang="en-US" sz="140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047948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/>
              <a:t>Wait</a:t>
            </a:r>
            <a:r>
              <a:rPr lang="en-US" sz="1400" b="1" baseline="0" dirty="0" smtClean="0"/>
              <a:t> Times for Appointment &gt; 14 Days</a:t>
            </a:r>
            <a:endParaRPr lang="en-US" sz="1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Clinic ID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2C</c:v>
                </c:pt>
                <c:pt idx="1">
                  <c:v>3F</c:v>
                </c:pt>
                <c:pt idx="2">
                  <c:v>2G</c:v>
                </c:pt>
                <c:pt idx="3">
                  <c:v>1D</c:v>
                </c:pt>
                <c:pt idx="4">
                  <c:v>1A</c:v>
                </c:pt>
                <c:pt idx="5">
                  <c:v>3J</c:v>
                </c:pt>
                <c:pt idx="6">
                  <c:v>2H</c:v>
                </c:pt>
                <c:pt idx="7">
                  <c:v>1K</c:v>
                </c:pt>
                <c:pt idx="8">
                  <c:v>2B</c:v>
                </c:pt>
                <c:pt idx="9">
                  <c:v>3I</c:v>
                </c:pt>
                <c:pt idx="10">
                  <c:v>3L</c:v>
                </c:pt>
                <c:pt idx="11">
                  <c:v>2E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30</c:v>
                </c:pt>
                <c:pt idx="1">
                  <c:v>28</c:v>
                </c:pt>
                <c:pt idx="2">
                  <c:v>24</c:v>
                </c:pt>
                <c:pt idx="3">
                  <c:v>20</c:v>
                </c:pt>
                <c:pt idx="4">
                  <c:v>16</c:v>
                </c:pt>
                <c:pt idx="5">
                  <c:v>12</c:v>
                </c:pt>
                <c:pt idx="6">
                  <c:v>10</c:v>
                </c:pt>
                <c:pt idx="7">
                  <c:v>8</c:v>
                </c:pt>
                <c:pt idx="8">
                  <c:v>8</c:v>
                </c:pt>
                <c:pt idx="9">
                  <c:v>4</c:v>
                </c:pt>
                <c:pt idx="10">
                  <c:v>2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B9-4A9F-BBBB-8799A9B618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696411456"/>
        <c:axId val="-698578128"/>
      </c:barChart>
      <c:catAx>
        <c:axId val="-69641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98578128"/>
        <c:crosses val="autoZero"/>
        <c:auto val="1"/>
        <c:lblAlgn val="ctr"/>
        <c:lblOffset val="100"/>
        <c:noMultiLvlLbl val="0"/>
      </c:catAx>
      <c:valAx>
        <c:axId val="-698578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 dirty="0" smtClean="0"/>
                  <a:t>Number of</a:t>
                </a:r>
                <a:r>
                  <a:rPr lang="en-US" dirty="0" smtClean="0"/>
                  <a:t> Waits</a:t>
                </a:r>
                <a:r>
                  <a:rPr lang="en-US" baseline="0" dirty="0" smtClean="0"/>
                  <a:t> &gt;14 </a:t>
                </a:r>
                <a:r>
                  <a:rPr lang="en-US" dirty="0" smtClean="0"/>
                  <a:t>Days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96411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baseline="0" dirty="0" smtClean="0">
                <a:effectLst/>
              </a:rPr>
              <a:t>Satisfaction with Visit Times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axis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83</c:v>
                </c:pt>
                <c:pt idx="1">
                  <c:v>88</c:v>
                </c:pt>
                <c:pt idx="2">
                  <c:v>88</c:v>
                </c:pt>
                <c:pt idx="3">
                  <c:v>90</c:v>
                </c:pt>
                <c:pt idx="4">
                  <c:v>94</c:v>
                </c:pt>
                <c:pt idx="5">
                  <c:v>100</c:v>
                </c:pt>
                <c:pt idx="6">
                  <c:v>110</c:v>
                </c:pt>
                <c:pt idx="7">
                  <c:v>105</c:v>
                </c:pt>
                <c:pt idx="8">
                  <c:v>100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10</c:v>
                </c:pt>
                <c:pt idx="6">
                  <c:v>13</c:v>
                </c:pt>
                <c:pt idx="7">
                  <c:v>15</c:v>
                </c:pt>
                <c:pt idx="8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69-4D46-8367-AFB3C88571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04825568"/>
        <c:axId val="-703416528"/>
      </c:lineChart>
      <c:catAx>
        <c:axId val="-704825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 dirty="0" smtClean="0">
                    <a:effectLst/>
                  </a:rPr>
                  <a:t>Length of Visit (minutes)</a:t>
                </a:r>
                <a:endParaRPr lang="en-US" sz="1400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03416528"/>
        <c:crosses val="autoZero"/>
        <c:auto val="1"/>
        <c:lblAlgn val="ctr"/>
        <c:lblOffset val="100"/>
        <c:noMultiLvlLbl val="1"/>
      </c:catAx>
      <c:valAx>
        <c:axId val="-70341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 dirty="0" smtClean="0">
                    <a:effectLst/>
                  </a:rPr>
                  <a:t>Satisfaction Score</a:t>
                </a:r>
                <a:endParaRPr lang="en-US" sz="1400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04825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806C5B-9881-4C70-B157-E1736933AA1C}" type="doc">
      <dgm:prSet loTypeId="urn:microsoft.com/office/officeart/2005/8/layout/cycle4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7DE3A71-C79A-485B-82AA-420438D37AF8}">
      <dgm:prSet phldrT="[Text]"/>
      <dgm:spPr>
        <a:xfrm>
          <a:off x="1150434" y="195710"/>
          <a:ext cx="1486712" cy="1486712"/>
        </a:xfrm>
        <a:prstGeom prst="pieWedge">
          <a:avLst/>
        </a:prstGeom>
        <a:solidFill>
          <a:srgbClr val="F54E00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Act – Adopt the change, or abandon it, or run through the cycle again</a:t>
          </a:r>
          <a:endParaRPr lang="en-US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BB3058F9-16BF-4975-95F6-45C6EB661685}" type="parTrans" cxnId="{3D319D05-3A9C-49D7-B6CA-3742D145DAFD}">
      <dgm:prSet/>
      <dgm:spPr/>
      <dgm:t>
        <a:bodyPr/>
        <a:lstStyle/>
        <a:p>
          <a:endParaRPr lang="en-US"/>
        </a:p>
      </dgm:t>
    </dgm:pt>
    <dgm:pt modelId="{50B03ECF-7546-45A1-9ADE-5702E1F69568}" type="sibTrans" cxnId="{3D319D05-3A9C-49D7-B6CA-3742D145DAFD}">
      <dgm:prSet/>
      <dgm:spPr/>
      <dgm:t>
        <a:bodyPr/>
        <a:lstStyle/>
        <a:p>
          <a:endParaRPr lang="en-US"/>
        </a:p>
      </dgm:t>
    </dgm:pt>
    <dgm:pt modelId="{2D54CC9F-23C8-4DFB-8ACC-3EFB7A7A5D25}">
      <dgm:prSet phldrT="[Text]"/>
      <dgm:spPr>
        <a:xfrm>
          <a:off x="439697" y="0"/>
          <a:ext cx="1696156" cy="1098725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54E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C00000"/>
              </a:solidFill>
              <a:latin typeface="Arial" panose="020B0604020202020204"/>
              <a:ea typeface="+mn-ea"/>
              <a:cs typeface="+mn-cs"/>
            </a:rPr>
            <a:t>Act</a:t>
          </a:r>
          <a:endParaRPr lang="en-US" dirty="0">
            <a:solidFill>
              <a:srgbClr val="C00000"/>
            </a:solidFill>
            <a:latin typeface="Arial" panose="020B0604020202020204"/>
            <a:ea typeface="+mn-ea"/>
            <a:cs typeface="+mn-cs"/>
          </a:endParaRPr>
        </a:p>
      </dgm:t>
    </dgm:pt>
    <dgm:pt modelId="{E951EA62-5506-4725-998F-798EA91E3A0B}" type="parTrans" cxnId="{87AC6E3F-3002-4314-B70B-E5B08766A243}">
      <dgm:prSet/>
      <dgm:spPr/>
      <dgm:t>
        <a:bodyPr/>
        <a:lstStyle/>
        <a:p>
          <a:endParaRPr lang="en-US"/>
        </a:p>
      </dgm:t>
    </dgm:pt>
    <dgm:pt modelId="{16461800-5EDB-431E-845E-58C30ED2E2F1}" type="sibTrans" cxnId="{87AC6E3F-3002-4314-B70B-E5B08766A243}">
      <dgm:prSet/>
      <dgm:spPr/>
      <dgm:t>
        <a:bodyPr/>
        <a:lstStyle/>
        <a:p>
          <a:endParaRPr lang="en-US"/>
        </a:p>
      </dgm:t>
    </dgm:pt>
    <dgm:pt modelId="{7BCCA7E0-4E8D-44FF-A3B3-76BCA196BB1E}">
      <dgm:prSet phldrT="[Text]"/>
      <dgm:spPr>
        <a:xfrm rot="5400000">
          <a:off x="2705817" y="195710"/>
          <a:ext cx="1486712" cy="1486712"/>
        </a:xfrm>
        <a:prstGeom prst="pieWedge">
          <a:avLst/>
        </a:prstGeom>
        <a:solidFill>
          <a:srgbClr val="742D8A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Plan a change or test, aimed at improvement</a:t>
          </a:r>
          <a:endParaRPr lang="en-US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932E130F-9B6E-4258-B5F3-C144E9B4CA57}" type="parTrans" cxnId="{301742A0-F265-4086-B4EC-48481E579FF6}">
      <dgm:prSet/>
      <dgm:spPr/>
      <dgm:t>
        <a:bodyPr/>
        <a:lstStyle/>
        <a:p>
          <a:endParaRPr lang="en-US"/>
        </a:p>
      </dgm:t>
    </dgm:pt>
    <dgm:pt modelId="{355C33F5-B165-41FB-9E30-76D2E26AC458}" type="sibTrans" cxnId="{301742A0-F265-4086-B4EC-48481E579FF6}">
      <dgm:prSet/>
      <dgm:spPr/>
      <dgm:t>
        <a:bodyPr/>
        <a:lstStyle/>
        <a:p>
          <a:endParaRPr lang="en-US"/>
        </a:p>
      </dgm:t>
    </dgm:pt>
    <dgm:pt modelId="{ADAEA853-DA50-48EE-B4D2-C35208E5FC11}">
      <dgm:prSet phldrT="[Text]"/>
      <dgm:spPr>
        <a:xfrm>
          <a:off x="3207110" y="0"/>
          <a:ext cx="1696156" cy="1098725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12700" cap="flat" cmpd="sng" algn="ctr">
          <a:solidFill>
            <a:srgbClr val="742D8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C00000"/>
              </a:solidFill>
              <a:latin typeface="Arial" panose="020B0604020202020204"/>
              <a:ea typeface="+mn-ea"/>
              <a:cs typeface="+mn-cs"/>
            </a:rPr>
            <a:t>Plan</a:t>
          </a:r>
          <a:endParaRPr lang="en-US" dirty="0">
            <a:solidFill>
              <a:srgbClr val="C00000"/>
            </a:solidFill>
            <a:latin typeface="Arial" panose="020B0604020202020204"/>
            <a:ea typeface="+mn-ea"/>
            <a:cs typeface="+mn-cs"/>
          </a:endParaRPr>
        </a:p>
      </dgm:t>
    </dgm:pt>
    <dgm:pt modelId="{5FEDCC92-22F4-4909-8A67-566666B67974}" type="parTrans" cxnId="{2E7B3FC4-2AAA-4DDA-903D-46FC220F4FE5}">
      <dgm:prSet/>
      <dgm:spPr/>
      <dgm:t>
        <a:bodyPr/>
        <a:lstStyle/>
        <a:p>
          <a:endParaRPr lang="en-US"/>
        </a:p>
      </dgm:t>
    </dgm:pt>
    <dgm:pt modelId="{8DA9780C-F4A9-48B1-9438-1DAEFDB88A1C}" type="sibTrans" cxnId="{2E7B3FC4-2AAA-4DDA-903D-46FC220F4FE5}">
      <dgm:prSet/>
      <dgm:spPr/>
      <dgm:t>
        <a:bodyPr/>
        <a:lstStyle/>
        <a:p>
          <a:endParaRPr lang="en-US"/>
        </a:p>
      </dgm:t>
    </dgm:pt>
    <dgm:pt modelId="{1C43D452-CF4A-4E52-981B-19083ED015D9}">
      <dgm:prSet phldrT="[Text]"/>
      <dgm:spPr>
        <a:xfrm rot="10800000">
          <a:off x="2705817" y="1751093"/>
          <a:ext cx="1486712" cy="1486712"/>
        </a:xfrm>
        <a:prstGeom prst="pieWedge">
          <a:avLst/>
        </a:prstGeom>
        <a:solidFill>
          <a:srgbClr val="37AE28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Do – Carry out the change or the test</a:t>
          </a:r>
          <a:endParaRPr lang="en-US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E81E2338-087F-42DB-A821-031A57B9EEF2}" type="parTrans" cxnId="{7E76876E-8A4B-48DC-8EFC-BBCA6F7EB2A0}">
      <dgm:prSet/>
      <dgm:spPr/>
      <dgm:t>
        <a:bodyPr/>
        <a:lstStyle/>
        <a:p>
          <a:endParaRPr lang="en-US"/>
        </a:p>
      </dgm:t>
    </dgm:pt>
    <dgm:pt modelId="{0BEC939C-2250-4281-BF89-C5F5A21DEB7B}" type="sibTrans" cxnId="{7E76876E-8A4B-48DC-8EFC-BBCA6F7EB2A0}">
      <dgm:prSet/>
      <dgm:spPr/>
      <dgm:t>
        <a:bodyPr/>
        <a:lstStyle/>
        <a:p>
          <a:endParaRPr lang="en-US"/>
        </a:p>
      </dgm:t>
    </dgm:pt>
    <dgm:pt modelId="{B53F7901-AA6B-49FD-AB48-EF8C63B2CBA8}">
      <dgm:prSet phldrT="[Text]"/>
      <dgm:spPr>
        <a:xfrm>
          <a:off x="3207110" y="2334790"/>
          <a:ext cx="1696156" cy="1098725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37AE28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C00000"/>
              </a:solidFill>
              <a:latin typeface="Arial" panose="020B0604020202020204"/>
              <a:ea typeface="+mn-ea"/>
              <a:cs typeface="+mn-cs"/>
            </a:rPr>
            <a:t>Do</a:t>
          </a:r>
          <a:endParaRPr lang="en-US" dirty="0">
            <a:solidFill>
              <a:srgbClr val="C00000"/>
            </a:solidFill>
            <a:latin typeface="Arial" panose="020B0604020202020204"/>
            <a:ea typeface="+mn-ea"/>
            <a:cs typeface="+mn-cs"/>
          </a:endParaRPr>
        </a:p>
      </dgm:t>
    </dgm:pt>
    <dgm:pt modelId="{ED86DBEA-5680-428C-A039-0C7101DDE778}" type="parTrans" cxnId="{2BF13257-DC02-42E1-90EC-126F0F3E07F5}">
      <dgm:prSet/>
      <dgm:spPr/>
      <dgm:t>
        <a:bodyPr/>
        <a:lstStyle/>
        <a:p>
          <a:endParaRPr lang="en-US"/>
        </a:p>
      </dgm:t>
    </dgm:pt>
    <dgm:pt modelId="{2CF1D19C-87B4-4647-98C2-BD751CE8F667}" type="sibTrans" cxnId="{2BF13257-DC02-42E1-90EC-126F0F3E07F5}">
      <dgm:prSet/>
      <dgm:spPr/>
      <dgm:t>
        <a:bodyPr/>
        <a:lstStyle/>
        <a:p>
          <a:endParaRPr lang="en-US"/>
        </a:p>
      </dgm:t>
    </dgm:pt>
    <dgm:pt modelId="{05B0F0D2-9BE1-440E-891E-A85139B205F0}">
      <dgm:prSet phldrT="[Text]"/>
      <dgm:spPr>
        <a:xfrm rot="16200000">
          <a:off x="1150434" y="1751093"/>
          <a:ext cx="1486712" cy="1486712"/>
        </a:xfrm>
        <a:prstGeom prst="pieWedge">
          <a:avLst/>
        </a:prstGeom>
        <a:solidFill>
          <a:srgbClr val="7F7F7F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Study the results. What did we learn? What went as planned? Why?</a:t>
          </a:r>
          <a:endParaRPr lang="en-US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FA038A25-ED2C-4B6D-B56B-DDD91701BD25}" type="parTrans" cxnId="{B0A477B5-5134-4348-8569-53012FAD3F30}">
      <dgm:prSet/>
      <dgm:spPr/>
      <dgm:t>
        <a:bodyPr/>
        <a:lstStyle/>
        <a:p>
          <a:endParaRPr lang="en-US"/>
        </a:p>
      </dgm:t>
    </dgm:pt>
    <dgm:pt modelId="{63BB2AEF-B223-4175-95CB-714B6377F12F}" type="sibTrans" cxnId="{B0A477B5-5134-4348-8569-53012FAD3F30}">
      <dgm:prSet/>
      <dgm:spPr/>
      <dgm:t>
        <a:bodyPr/>
        <a:lstStyle/>
        <a:p>
          <a:endParaRPr lang="en-US"/>
        </a:p>
      </dgm:t>
    </dgm:pt>
    <dgm:pt modelId="{052A166C-7D58-4A73-9348-2DB9CE67A040}">
      <dgm:prSet phldrT="[Text]"/>
      <dgm:spPr>
        <a:xfrm>
          <a:off x="439697" y="2334790"/>
          <a:ext cx="1696156" cy="1098725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rgbClr val="7F7F7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Study</a:t>
          </a:r>
          <a:endParaRPr lang="en-US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DBE65D04-A16E-4352-AF45-C57995FD9498}" type="parTrans" cxnId="{FABE628E-7DBC-42B1-A0CE-FF7273D5E588}">
      <dgm:prSet/>
      <dgm:spPr/>
      <dgm:t>
        <a:bodyPr/>
        <a:lstStyle/>
        <a:p>
          <a:endParaRPr lang="en-US"/>
        </a:p>
      </dgm:t>
    </dgm:pt>
    <dgm:pt modelId="{C8FD54BE-8558-419F-815F-505F3895CCA3}" type="sibTrans" cxnId="{FABE628E-7DBC-42B1-A0CE-FF7273D5E588}">
      <dgm:prSet/>
      <dgm:spPr/>
      <dgm:t>
        <a:bodyPr/>
        <a:lstStyle/>
        <a:p>
          <a:endParaRPr lang="en-US"/>
        </a:p>
      </dgm:t>
    </dgm:pt>
    <dgm:pt modelId="{248E3371-2483-482A-9236-23145739F9AB}" type="pres">
      <dgm:prSet presAssocID="{EF806C5B-9881-4C70-B157-E1736933AA1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45BBF6-D03E-4428-9CB5-B80D12C6EBB9}" type="pres">
      <dgm:prSet presAssocID="{EF806C5B-9881-4C70-B157-E1736933AA1C}" presName="children" presStyleCnt="0"/>
      <dgm:spPr/>
    </dgm:pt>
    <dgm:pt modelId="{F745A6F7-C94B-4316-9E2E-2EF50878F065}" type="pres">
      <dgm:prSet presAssocID="{EF806C5B-9881-4C70-B157-E1736933AA1C}" presName="child1group" presStyleCnt="0"/>
      <dgm:spPr/>
    </dgm:pt>
    <dgm:pt modelId="{2D54A543-3609-4A27-8126-B385136610D5}" type="pres">
      <dgm:prSet presAssocID="{EF806C5B-9881-4C70-B157-E1736933AA1C}" presName="child1" presStyleLbl="bgAcc1" presStyleIdx="0" presStyleCnt="4"/>
      <dgm:spPr/>
      <dgm:t>
        <a:bodyPr/>
        <a:lstStyle/>
        <a:p>
          <a:endParaRPr lang="en-US"/>
        </a:p>
      </dgm:t>
    </dgm:pt>
    <dgm:pt modelId="{0596D0CD-C9D3-45C0-9C77-C7A79E5DFD47}" type="pres">
      <dgm:prSet presAssocID="{EF806C5B-9881-4C70-B157-E1736933AA1C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542C3A-192C-44AE-8DC6-906485B31F9D}" type="pres">
      <dgm:prSet presAssocID="{EF806C5B-9881-4C70-B157-E1736933AA1C}" presName="child2group" presStyleCnt="0"/>
      <dgm:spPr/>
    </dgm:pt>
    <dgm:pt modelId="{011EE0AB-814E-4C65-A151-D9E2CDC5B62A}" type="pres">
      <dgm:prSet presAssocID="{EF806C5B-9881-4C70-B157-E1736933AA1C}" presName="child2" presStyleLbl="bgAcc1" presStyleIdx="1" presStyleCnt="4"/>
      <dgm:spPr/>
      <dgm:t>
        <a:bodyPr/>
        <a:lstStyle/>
        <a:p>
          <a:endParaRPr lang="en-US"/>
        </a:p>
      </dgm:t>
    </dgm:pt>
    <dgm:pt modelId="{3A2B15D5-7EA4-4310-A079-89ACB39F63AE}" type="pres">
      <dgm:prSet presAssocID="{EF806C5B-9881-4C70-B157-E1736933AA1C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8AD828-7CD9-4133-99F8-292E3C5BDDEA}" type="pres">
      <dgm:prSet presAssocID="{EF806C5B-9881-4C70-B157-E1736933AA1C}" presName="child3group" presStyleCnt="0"/>
      <dgm:spPr/>
    </dgm:pt>
    <dgm:pt modelId="{AD36ACCA-F6AF-4870-945C-86ECAB162742}" type="pres">
      <dgm:prSet presAssocID="{EF806C5B-9881-4C70-B157-E1736933AA1C}" presName="child3" presStyleLbl="bgAcc1" presStyleIdx="2" presStyleCnt="4"/>
      <dgm:spPr/>
      <dgm:t>
        <a:bodyPr/>
        <a:lstStyle/>
        <a:p>
          <a:endParaRPr lang="en-US"/>
        </a:p>
      </dgm:t>
    </dgm:pt>
    <dgm:pt modelId="{48078424-8A3C-47A7-BFDB-0AE0D2F291AF}" type="pres">
      <dgm:prSet presAssocID="{EF806C5B-9881-4C70-B157-E1736933AA1C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8756FB-D456-4FAF-9486-01362D80D29E}" type="pres">
      <dgm:prSet presAssocID="{EF806C5B-9881-4C70-B157-E1736933AA1C}" presName="child4group" presStyleCnt="0"/>
      <dgm:spPr/>
    </dgm:pt>
    <dgm:pt modelId="{094C7E99-133F-4834-B946-8E09E7CD24A1}" type="pres">
      <dgm:prSet presAssocID="{EF806C5B-9881-4C70-B157-E1736933AA1C}" presName="child4" presStyleLbl="bgAcc1" presStyleIdx="3" presStyleCnt="4"/>
      <dgm:spPr/>
      <dgm:t>
        <a:bodyPr/>
        <a:lstStyle/>
        <a:p>
          <a:endParaRPr lang="en-US"/>
        </a:p>
      </dgm:t>
    </dgm:pt>
    <dgm:pt modelId="{A3A04F34-706A-4B95-AA39-9A113FD81F1C}" type="pres">
      <dgm:prSet presAssocID="{EF806C5B-9881-4C70-B157-E1736933AA1C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ECD91-4735-4971-BF69-5CE778AA6D16}" type="pres">
      <dgm:prSet presAssocID="{EF806C5B-9881-4C70-B157-E1736933AA1C}" presName="childPlaceholder" presStyleCnt="0"/>
      <dgm:spPr/>
    </dgm:pt>
    <dgm:pt modelId="{1F63CAB3-470D-4CF9-B2C4-2C09B13C5565}" type="pres">
      <dgm:prSet presAssocID="{EF806C5B-9881-4C70-B157-E1736933AA1C}" presName="circle" presStyleCnt="0"/>
      <dgm:spPr/>
    </dgm:pt>
    <dgm:pt modelId="{A8C8F6D3-B66F-45EB-90FF-50402F154B9D}" type="pres">
      <dgm:prSet presAssocID="{EF806C5B-9881-4C70-B157-E1736933AA1C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F92A5-243B-4DCC-AE65-B6F887592453}" type="pres">
      <dgm:prSet presAssocID="{EF806C5B-9881-4C70-B157-E1736933AA1C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BAEF8B-203F-4227-A796-FD3A5261C8BA}" type="pres">
      <dgm:prSet presAssocID="{EF806C5B-9881-4C70-B157-E1736933AA1C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85B0A5-E90F-491A-BE58-4AD602B8752E}" type="pres">
      <dgm:prSet presAssocID="{EF806C5B-9881-4C70-B157-E1736933AA1C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5AF8E-1D93-4996-9514-007310E953AD}" type="pres">
      <dgm:prSet presAssocID="{EF806C5B-9881-4C70-B157-E1736933AA1C}" presName="quadrantPlaceholder" presStyleCnt="0"/>
      <dgm:spPr/>
    </dgm:pt>
    <dgm:pt modelId="{912C4CD9-F879-44CF-81E8-66225663369F}" type="pres">
      <dgm:prSet presAssocID="{EF806C5B-9881-4C70-B157-E1736933AA1C}" presName="center1" presStyleLbl="fgShp" presStyleIdx="0" presStyleCnt="2"/>
      <dgm:spPr>
        <a:xfrm>
          <a:off x="2414827" y="1407741"/>
          <a:ext cx="513310" cy="446357"/>
        </a:xfrm>
        <a:prstGeom prst="circularArrow">
          <a:avLst/>
        </a:prstGeom>
        <a:solidFill>
          <a:srgbClr val="F54E00">
            <a:tint val="40000"/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D812F957-CCB9-4480-986E-DBABC31D4038}" type="pres">
      <dgm:prSet presAssocID="{EF806C5B-9881-4C70-B157-E1736933AA1C}" presName="center2" presStyleLbl="fgShp" presStyleIdx="1" presStyleCnt="2"/>
      <dgm:spPr>
        <a:xfrm rot="10800000">
          <a:off x="2414827" y="1579417"/>
          <a:ext cx="513310" cy="446357"/>
        </a:xfrm>
        <a:prstGeom prst="circularArrow">
          <a:avLst/>
        </a:prstGeom>
        <a:solidFill>
          <a:srgbClr val="F54E00">
            <a:tint val="40000"/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</dgm:ptLst>
  <dgm:cxnLst>
    <dgm:cxn modelId="{E404BCCE-E714-DC42-BD21-FD6DE86309C2}" type="presOf" srcId="{B53F7901-AA6B-49FD-AB48-EF8C63B2CBA8}" destId="{AD36ACCA-F6AF-4870-945C-86ECAB162742}" srcOrd="0" destOrd="0" presId="urn:microsoft.com/office/officeart/2005/8/layout/cycle4"/>
    <dgm:cxn modelId="{3D319D05-3A9C-49D7-B6CA-3742D145DAFD}" srcId="{EF806C5B-9881-4C70-B157-E1736933AA1C}" destId="{A7DE3A71-C79A-485B-82AA-420438D37AF8}" srcOrd="0" destOrd="0" parTransId="{BB3058F9-16BF-4975-95F6-45C6EB661685}" sibTransId="{50B03ECF-7546-45A1-9ADE-5702E1F69568}"/>
    <dgm:cxn modelId="{2BF13257-DC02-42E1-90EC-126F0F3E07F5}" srcId="{1C43D452-CF4A-4E52-981B-19083ED015D9}" destId="{B53F7901-AA6B-49FD-AB48-EF8C63B2CBA8}" srcOrd="0" destOrd="0" parTransId="{ED86DBEA-5680-428C-A039-0C7101DDE778}" sibTransId="{2CF1D19C-87B4-4647-98C2-BD751CE8F667}"/>
    <dgm:cxn modelId="{B0A477B5-5134-4348-8569-53012FAD3F30}" srcId="{EF806C5B-9881-4C70-B157-E1736933AA1C}" destId="{05B0F0D2-9BE1-440E-891E-A85139B205F0}" srcOrd="3" destOrd="0" parTransId="{FA038A25-ED2C-4B6D-B56B-DDD91701BD25}" sibTransId="{63BB2AEF-B223-4175-95CB-714B6377F12F}"/>
    <dgm:cxn modelId="{4BDEAEF1-B60A-194D-8F33-4437CF004319}" type="presOf" srcId="{7BCCA7E0-4E8D-44FF-A3B3-76BCA196BB1E}" destId="{318F92A5-243B-4DCC-AE65-B6F887592453}" srcOrd="0" destOrd="0" presId="urn:microsoft.com/office/officeart/2005/8/layout/cycle4"/>
    <dgm:cxn modelId="{87AC6E3F-3002-4314-B70B-E5B08766A243}" srcId="{A7DE3A71-C79A-485B-82AA-420438D37AF8}" destId="{2D54CC9F-23C8-4DFB-8ACC-3EFB7A7A5D25}" srcOrd="0" destOrd="0" parTransId="{E951EA62-5506-4725-998F-798EA91E3A0B}" sibTransId="{16461800-5EDB-431E-845E-58C30ED2E2F1}"/>
    <dgm:cxn modelId="{2EC066F6-1627-8C4E-AAB9-58844616B392}" type="presOf" srcId="{05B0F0D2-9BE1-440E-891E-A85139B205F0}" destId="{A985B0A5-E90F-491A-BE58-4AD602B8752E}" srcOrd="0" destOrd="0" presId="urn:microsoft.com/office/officeart/2005/8/layout/cycle4"/>
    <dgm:cxn modelId="{2D96BB96-B585-EA47-9B8E-174C3432408A}" type="presOf" srcId="{052A166C-7D58-4A73-9348-2DB9CE67A040}" destId="{094C7E99-133F-4834-B946-8E09E7CD24A1}" srcOrd="0" destOrd="0" presId="urn:microsoft.com/office/officeart/2005/8/layout/cycle4"/>
    <dgm:cxn modelId="{2E7B3FC4-2AAA-4DDA-903D-46FC220F4FE5}" srcId="{7BCCA7E0-4E8D-44FF-A3B3-76BCA196BB1E}" destId="{ADAEA853-DA50-48EE-B4D2-C35208E5FC11}" srcOrd="0" destOrd="0" parTransId="{5FEDCC92-22F4-4909-8A67-566666B67974}" sibTransId="{8DA9780C-F4A9-48B1-9438-1DAEFDB88A1C}"/>
    <dgm:cxn modelId="{8676F8AD-6E7D-2548-9E64-508CC28C5E48}" type="presOf" srcId="{2D54CC9F-23C8-4DFB-8ACC-3EFB7A7A5D25}" destId="{2D54A543-3609-4A27-8126-B385136610D5}" srcOrd="0" destOrd="0" presId="urn:microsoft.com/office/officeart/2005/8/layout/cycle4"/>
    <dgm:cxn modelId="{DAABA5A7-2E5D-9647-8779-C8C8AF02DD98}" type="presOf" srcId="{A7DE3A71-C79A-485B-82AA-420438D37AF8}" destId="{A8C8F6D3-B66F-45EB-90FF-50402F154B9D}" srcOrd="0" destOrd="0" presId="urn:microsoft.com/office/officeart/2005/8/layout/cycle4"/>
    <dgm:cxn modelId="{E02E4507-C584-6F4D-802F-59C2F206E6CA}" type="presOf" srcId="{B53F7901-AA6B-49FD-AB48-EF8C63B2CBA8}" destId="{48078424-8A3C-47A7-BFDB-0AE0D2F291AF}" srcOrd="1" destOrd="0" presId="urn:microsoft.com/office/officeart/2005/8/layout/cycle4"/>
    <dgm:cxn modelId="{8132B2E0-28C7-714C-9F90-89E3B804D5CB}" type="presOf" srcId="{ADAEA853-DA50-48EE-B4D2-C35208E5FC11}" destId="{3A2B15D5-7EA4-4310-A079-89ACB39F63AE}" srcOrd="1" destOrd="0" presId="urn:microsoft.com/office/officeart/2005/8/layout/cycle4"/>
    <dgm:cxn modelId="{91195029-B427-0940-9F0E-79AAAFFA232C}" type="presOf" srcId="{ADAEA853-DA50-48EE-B4D2-C35208E5FC11}" destId="{011EE0AB-814E-4C65-A151-D9E2CDC5B62A}" srcOrd="0" destOrd="0" presId="urn:microsoft.com/office/officeart/2005/8/layout/cycle4"/>
    <dgm:cxn modelId="{BF359DC4-EC51-D044-9C8E-CD6598EFDF22}" type="presOf" srcId="{052A166C-7D58-4A73-9348-2DB9CE67A040}" destId="{A3A04F34-706A-4B95-AA39-9A113FD81F1C}" srcOrd="1" destOrd="0" presId="urn:microsoft.com/office/officeart/2005/8/layout/cycle4"/>
    <dgm:cxn modelId="{DA47638D-6054-784F-BD7D-69261C10794F}" type="presOf" srcId="{EF806C5B-9881-4C70-B157-E1736933AA1C}" destId="{248E3371-2483-482A-9236-23145739F9AB}" srcOrd="0" destOrd="0" presId="urn:microsoft.com/office/officeart/2005/8/layout/cycle4"/>
    <dgm:cxn modelId="{74DA13AB-41AD-AE4A-A4CB-F50B67F7CC54}" type="presOf" srcId="{1C43D452-CF4A-4E52-981B-19083ED015D9}" destId="{FABAEF8B-203F-4227-A796-FD3A5261C8BA}" srcOrd="0" destOrd="0" presId="urn:microsoft.com/office/officeart/2005/8/layout/cycle4"/>
    <dgm:cxn modelId="{7E76876E-8A4B-48DC-8EFC-BBCA6F7EB2A0}" srcId="{EF806C5B-9881-4C70-B157-E1736933AA1C}" destId="{1C43D452-CF4A-4E52-981B-19083ED015D9}" srcOrd="2" destOrd="0" parTransId="{E81E2338-087F-42DB-A821-031A57B9EEF2}" sibTransId="{0BEC939C-2250-4281-BF89-C5F5A21DEB7B}"/>
    <dgm:cxn modelId="{CC83EE1D-41A2-FB4E-A13B-33A032831C59}" type="presOf" srcId="{2D54CC9F-23C8-4DFB-8ACC-3EFB7A7A5D25}" destId="{0596D0CD-C9D3-45C0-9C77-C7A79E5DFD47}" srcOrd="1" destOrd="0" presId="urn:microsoft.com/office/officeart/2005/8/layout/cycle4"/>
    <dgm:cxn modelId="{301742A0-F265-4086-B4EC-48481E579FF6}" srcId="{EF806C5B-9881-4C70-B157-E1736933AA1C}" destId="{7BCCA7E0-4E8D-44FF-A3B3-76BCA196BB1E}" srcOrd="1" destOrd="0" parTransId="{932E130F-9B6E-4258-B5F3-C144E9B4CA57}" sibTransId="{355C33F5-B165-41FB-9E30-76D2E26AC458}"/>
    <dgm:cxn modelId="{FABE628E-7DBC-42B1-A0CE-FF7273D5E588}" srcId="{05B0F0D2-9BE1-440E-891E-A85139B205F0}" destId="{052A166C-7D58-4A73-9348-2DB9CE67A040}" srcOrd="0" destOrd="0" parTransId="{DBE65D04-A16E-4352-AF45-C57995FD9498}" sibTransId="{C8FD54BE-8558-419F-815F-505F3895CCA3}"/>
    <dgm:cxn modelId="{C4F637B3-D959-8C40-8A37-A04CC6F2F03F}" type="presParOf" srcId="{248E3371-2483-482A-9236-23145739F9AB}" destId="{1645BBF6-D03E-4428-9CB5-B80D12C6EBB9}" srcOrd="0" destOrd="0" presId="urn:microsoft.com/office/officeart/2005/8/layout/cycle4"/>
    <dgm:cxn modelId="{B61901EA-92FB-BC4D-9EAF-C039ADA87A3F}" type="presParOf" srcId="{1645BBF6-D03E-4428-9CB5-B80D12C6EBB9}" destId="{F745A6F7-C94B-4316-9E2E-2EF50878F065}" srcOrd="0" destOrd="0" presId="urn:microsoft.com/office/officeart/2005/8/layout/cycle4"/>
    <dgm:cxn modelId="{E369D5E0-0BF6-1549-B0FF-3C61A769687E}" type="presParOf" srcId="{F745A6F7-C94B-4316-9E2E-2EF50878F065}" destId="{2D54A543-3609-4A27-8126-B385136610D5}" srcOrd="0" destOrd="0" presId="urn:microsoft.com/office/officeart/2005/8/layout/cycle4"/>
    <dgm:cxn modelId="{C3B51A17-B618-1E4D-A832-09DFA5E129B9}" type="presParOf" srcId="{F745A6F7-C94B-4316-9E2E-2EF50878F065}" destId="{0596D0CD-C9D3-45C0-9C77-C7A79E5DFD47}" srcOrd="1" destOrd="0" presId="urn:microsoft.com/office/officeart/2005/8/layout/cycle4"/>
    <dgm:cxn modelId="{043C9604-A099-1D46-9D04-2EF756396822}" type="presParOf" srcId="{1645BBF6-D03E-4428-9CB5-B80D12C6EBB9}" destId="{0C542C3A-192C-44AE-8DC6-906485B31F9D}" srcOrd="1" destOrd="0" presId="urn:microsoft.com/office/officeart/2005/8/layout/cycle4"/>
    <dgm:cxn modelId="{C41AB3EF-543C-F547-AA83-860591C0422B}" type="presParOf" srcId="{0C542C3A-192C-44AE-8DC6-906485B31F9D}" destId="{011EE0AB-814E-4C65-A151-D9E2CDC5B62A}" srcOrd="0" destOrd="0" presId="urn:microsoft.com/office/officeart/2005/8/layout/cycle4"/>
    <dgm:cxn modelId="{F005588E-4702-FC4C-8CD3-6E4DFF2275C3}" type="presParOf" srcId="{0C542C3A-192C-44AE-8DC6-906485B31F9D}" destId="{3A2B15D5-7EA4-4310-A079-89ACB39F63AE}" srcOrd="1" destOrd="0" presId="urn:microsoft.com/office/officeart/2005/8/layout/cycle4"/>
    <dgm:cxn modelId="{918C56B7-44C4-DB45-8610-F8CDE3B879A2}" type="presParOf" srcId="{1645BBF6-D03E-4428-9CB5-B80D12C6EBB9}" destId="{528AD828-7CD9-4133-99F8-292E3C5BDDEA}" srcOrd="2" destOrd="0" presId="urn:microsoft.com/office/officeart/2005/8/layout/cycle4"/>
    <dgm:cxn modelId="{0B8DE7D4-CB69-3747-9E14-7E048CE0A7EF}" type="presParOf" srcId="{528AD828-7CD9-4133-99F8-292E3C5BDDEA}" destId="{AD36ACCA-F6AF-4870-945C-86ECAB162742}" srcOrd="0" destOrd="0" presId="urn:microsoft.com/office/officeart/2005/8/layout/cycle4"/>
    <dgm:cxn modelId="{D0AADD59-0B06-1342-92F5-32F50C8D25E4}" type="presParOf" srcId="{528AD828-7CD9-4133-99F8-292E3C5BDDEA}" destId="{48078424-8A3C-47A7-BFDB-0AE0D2F291AF}" srcOrd="1" destOrd="0" presId="urn:microsoft.com/office/officeart/2005/8/layout/cycle4"/>
    <dgm:cxn modelId="{0B0FA916-C604-BF4C-B83C-25CF8F35043B}" type="presParOf" srcId="{1645BBF6-D03E-4428-9CB5-B80D12C6EBB9}" destId="{DE8756FB-D456-4FAF-9486-01362D80D29E}" srcOrd="3" destOrd="0" presId="urn:microsoft.com/office/officeart/2005/8/layout/cycle4"/>
    <dgm:cxn modelId="{ECA83737-86F6-5A46-A2DF-E710F893F169}" type="presParOf" srcId="{DE8756FB-D456-4FAF-9486-01362D80D29E}" destId="{094C7E99-133F-4834-B946-8E09E7CD24A1}" srcOrd="0" destOrd="0" presId="urn:microsoft.com/office/officeart/2005/8/layout/cycle4"/>
    <dgm:cxn modelId="{CC128695-5242-6D49-B24A-933A47A17F2C}" type="presParOf" srcId="{DE8756FB-D456-4FAF-9486-01362D80D29E}" destId="{A3A04F34-706A-4B95-AA39-9A113FD81F1C}" srcOrd="1" destOrd="0" presId="urn:microsoft.com/office/officeart/2005/8/layout/cycle4"/>
    <dgm:cxn modelId="{59B46D6A-84F0-8243-A35F-9F39694DFEE1}" type="presParOf" srcId="{1645BBF6-D03E-4428-9CB5-B80D12C6EBB9}" destId="{5F9ECD91-4735-4971-BF69-5CE778AA6D16}" srcOrd="4" destOrd="0" presId="urn:microsoft.com/office/officeart/2005/8/layout/cycle4"/>
    <dgm:cxn modelId="{13EA1E87-131A-1347-8ED3-C77030CA3B4E}" type="presParOf" srcId="{248E3371-2483-482A-9236-23145739F9AB}" destId="{1F63CAB3-470D-4CF9-B2C4-2C09B13C5565}" srcOrd="1" destOrd="0" presId="urn:microsoft.com/office/officeart/2005/8/layout/cycle4"/>
    <dgm:cxn modelId="{B65EC947-92F0-9440-A071-9FA51D5447DE}" type="presParOf" srcId="{1F63CAB3-470D-4CF9-B2C4-2C09B13C5565}" destId="{A8C8F6D3-B66F-45EB-90FF-50402F154B9D}" srcOrd="0" destOrd="0" presId="urn:microsoft.com/office/officeart/2005/8/layout/cycle4"/>
    <dgm:cxn modelId="{6F005E5F-0E53-144C-8516-50BDFC6E824B}" type="presParOf" srcId="{1F63CAB3-470D-4CF9-B2C4-2C09B13C5565}" destId="{318F92A5-243B-4DCC-AE65-B6F887592453}" srcOrd="1" destOrd="0" presId="urn:microsoft.com/office/officeart/2005/8/layout/cycle4"/>
    <dgm:cxn modelId="{2050EDC0-05F6-8D41-ABFB-76ECB0705940}" type="presParOf" srcId="{1F63CAB3-470D-4CF9-B2C4-2C09B13C5565}" destId="{FABAEF8B-203F-4227-A796-FD3A5261C8BA}" srcOrd="2" destOrd="0" presId="urn:microsoft.com/office/officeart/2005/8/layout/cycle4"/>
    <dgm:cxn modelId="{4FF401CB-513C-4143-AE9A-F9138E29EA8A}" type="presParOf" srcId="{1F63CAB3-470D-4CF9-B2C4-2C09B13C5565}" destId="{A985B0A5-E90F-491A-BE58-4AD602B8752E}" srcOrd="3" destOrd="0" presId="urn:microsoft.com/office/officeart/2005/8/layout/cycle4"/>
    <dgm:cxn modelId="{9E498608-E196-544E-833F-932AA1718E87}" type="presParOf" srcId="{1F63CAB3-470D-4CF9-B2C4-2C09B13C5565}" destId="{07E5AF8E-1D93-4996-9514-007310E953AD}" srcOrd="4" destOrd="0" presId="urn:microsoft.com/office/officeart/2005/8/layout/cycle4"/>
    <dgm:cxn modelId="{C2EDDBFE-4628-B843-930F-487D6838AA0C}" type="presParOf" srcId="{248E3371-2483-482A-9236-23145739F9AB}" destId="{912C4CD9-F879-44CF-81E8-66225663369F}" srcOrd="2" destOrd="0" presId="urn:microsoft.com/office/officeart/2005/8/layout/cycle4"/>
    <dgm:cxn modelId="{9C1D39C4-434E-B745-BE23-8E8991F4E83F}" type="presParOf" srcId="{248E3371-2483-482A-9236-23145739F9AB}" destId="{D812F957-CCB9-4480-986E-DBABC31D403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6ACCA-F6AF-4870-945C-86ECAB162742}">
      <dsp:nvSpPr>
        <dsp:cNvPr id="0" name=""/>
        <dsp:cNvSpPr/>
      </dsp:nvSpPr>
      <dsp:spPr>
        <a:xfrm>
          <a:off x="3613708" y="2798063"/>
          <a:ext cx="2032711" cy="1316736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37AE28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solidFill>
                <a:srgbClr val="C00000"/>
              </a:solidFill>
              <a:latin typeface="Arial" panose="020B0604020202020204"/>
              <a:ea typeface="+mn-ea"/>
              <a:cs typeface="+mn-cs"/>
            </a:rPr>
            <a:t>Do</a:t>
          </a:r>
          <a:endParaRPr lang="en-US" sz="2700" kern="1200" dirty="0">
            <a:solidFill>
              <a:srgbClr val="C00000"/>
            </a:solidFill>
            <a:latin typeface="Arial" panose="020B0604020202020204"/>
            <a:ea typeface="+mn-ea"/>
            <a:cs typeface="+mn-cs"/>
          </a:endParaRPr>
        </a:p>
      </dsp:txBody>
      <dsp:txXfrm>
        <a:off x="4252446" y="3156172"/>
        <a:ext cx="1365049" cy="929704"/>
      </dsp:txXfrm>
    </dsp:sp>
    <dsp:sp modelId="{094C7E99-133F-4834-B946-8E09E7CD24A1}">
      <dsp:nvSpPr>
        <dsp:cNvPr id="0" name=""/>
        <dsp:cNvSpPr/>
      </dsp:nvSpPr>
      <dsp:spPr>
        <a:xfrm>
          <a:off x="297179" y="2798063"/>
          <a:ext cx="2032711" cy="1316736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rgbClr val="7F7F7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Study</a:t>
          </a:r>
          <a:endParaRPr lang="en-US" sz="27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326103" y="3156172"/>
        <a:ext cx="1365049" cy="929704"/>
      </dsp:txXfrm>
    </dsp:sp>
    <dsp:sp modelId="{011EE0AB-814E-4C65-A151-D9E2CDC5B62A}">
      <dsp:nvSpPr>
        <dsp:cNvPr id="0" name=""/>
        <dsp:cNvSpPr/>
      </dsp:nvSpPr>
      <dsp:spPr>
        <a:xfrm>
          <a:off x="3613708" y="0"/>
          <a:ext cx="2032711" cy="1316736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12700" cap="flat" cmpd="sng" algn="ctr">
          <a:solidFill>
            <a:srgbClr val="742D8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solidFill>
                <a:srgbClr val="C00000"/>
              </a:solidFill>
              <a:latin typeface="Arial" panose="020B0604020202020204"/>
              <a:ea typeface="+mn-ea"/>
              <a:cs typeface="+mn-cs"/>
            </a:rPr>
            <a:t>Plan</a:t>
          </a:r>
          <a:endParaRPr lang="en-US" sz="2700" kern="1200" dirty="0">
            <a:solidFill>
              <a:srgbClr val="C00000"/>
            </a:solidFill>
            <a:latin typeface="Arial" panose="020B0604020202020204"/>
            <a:ea typeface="+mn-ea"/>
            <a:cs typeface="+mn-cs"/>
          </a:endParaRPr>
        </a:p>
      </dsp:txBody>
      <dsp:txXfrm>
        <a:off x="4252446" y="28924"/>
        <a:ext cx="1365049" cy="929704"/>
      </dsp:txXfrm>
    </dsp:sp>
    <dsp:sp modelId="{2D54A543-3609-4A27-8126-B385136610D5}">
      <dsp:nvSpPr>
        <dsp:cNvPr id="0" name=""/>
        <dsp:cNvSpPr/>
      </dsp:nvSpPr>
      <dsp:spPr>
        <a:xfrm>
          <a:off x="297179" y="0"/>
          <a:ext cx="2032711" cy="1316736"/>
        </a:xfrm>
        <a:prstGeom prst="roundRect">
          <a:avLst>
            <a:gd name="adj" fmla="val 10000"/>
          </a:avLst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54E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solidFill>
                <a:srgbClr val="C00000"/>
              </a:solidFill>
              <a:latin typeface="Arial" panose="020B0604020202020204"/>
              <a:ea typeface="+mn-ea"/>
              <a:cs typeface="+mn-cs"/>
            </a:rPr>
            <a:t>Act</a:t>
          </a:r>
          <a:endParaRPr lang="en-US" sz="2700" kern="1200" dirty="0">
            <a:solidFill>
              <a:srgbClr val="C00000"/>
            </a:solidFill>
            <a:latin typeface="Arial" panose="020B0604020202020204"/>
            <a:ea typeface="+mn-ea"/>
            <a:cs typeface="+mn-cs"/>
          </a:endParaRPr>
        </a:p>
      </dsp:txBody>
      <dsp:txXfrm>
        <a:off x="326103" y="28924"/>
        <a:ext cx="1365049" cy="929704"/>
      </dsp:txXfrm>
    </dsp:sp>
    <dsp:sp modelId="{A8C8F6D3-B66F-45EB-90FF-50402F154B9D}">
      <dsp:nvSpPr>
        <dsp:cNvPr id="0" name=""/>
        <dsp:cNvSpPr/>
      </dsp:nvSpPr>
      <dsp:spPr>
        <a:xfrm>
          <a:off x="1148943" y="234543"/>
          <a:ext cx="1781708" cy="1781708"/>
        </a:xfrm>
        <a:prstGeom prst="pieWedge">
          <a:avLst/>
        </a:prstGeom>
        <a:solidFill>
          <a:srgbClr val="F54E00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Act – Adopt the change, or abandon it, or run through the cycle again</a:t>
          </a:r>
          <a:endParaRPr lang="en-US" sz="13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>
        <a:off x="1670793" y="756393"/>
        <a:ext cx="1259858" cy="1259858"/>
      </dsp:txXfrm>
    </dsp:sp>
    <dsp:sp modelId="{318F92A5-243B-4DCC-AE65-B6F887592453}">
      <dsp:nvSpPr>
        <dsp:cNvPr id="0" name=""/>
        <dsp:cNvSpPr/>
      </dsp:nvSpPr>
      <dsp:spPr>
        <a:xfrm rot="5400000">
          <a:off x="3012948" y="234543"/>
          <a:ext cx="1781708" cy="1781708"/>
        </a:xfrm>
        <a:prstGeom prst="pieWedge">
          <a:avLst/>
        </a:prstGeom>
        <a:solidFill>
          <a:srgbClr val="742D8A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Plan a change or test, aimed at improvement</a:t>
          </a:r>
          <a:endParaRPr lang="en-US" sz="13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 rot="-5400000">
        <a:off x="3012948" y="756393"/>
        <a:ext cx="1259858" cy="1259858"/>
      </dsp:txXfrm>
    </dsp:sp>
    <dsp:sp modelId="{FABAEF8B-203F-4227-A796-FD3A5261C8BA}">
      <dsp:nvSpPr>
        <dsp:cNvPr id="0" name=""/>
        <dsp:cNvSpPr/>
      </dsp:nvSpPr>
      <dsp:spPr>
        <a:xfrm rot="10800000">
          <a:off x="3012948" y="2098548"/>
          <a:ext cx="1781708" cy="1781708"/>
        </a:xfrm>
        <a:prstGeom prst="pieWedge">
          <a:avLst/>
        </a:prstGeom>
        <a:solidFill>
          <a:srgbClr val="37AE28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Do – Carry out the change or the test</a:t>
          </a:r>
          <a:endParaRPr lang="en-US" sz="13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 rot="10800000">
        <a:off x="3012948" y="2098548"/>
        <a:ext cx="1259858" cy="1259858"/>
      </dsp:txXfrm>
    </dsp:sp>
    <dsp:sp modelId="{A985B0A5-E90F-491A-BE58-4AD602B8752E}">
      <dsp:nvSpPr>
        <dsp:cNvPr id="0" name=""/>
        <dsp:cNvSpPr/>
      </dsp:nvSpPr>
      <dsp:spPr>
        <a:xfrm rot="16200000">
          <a:off x="1148943" y="2098548"/>
          <a:ext cx="1781708" cy="1781708"/>
        </a:xfrm>
        <a:prstGeom prst="pieWedge">
          <a:avLst/>
        </a:prstGeom>
        <a:solidFill>
          <a:srgbClr val="7F7F7F"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Study the results. What did we learn? What went as planned? Why?</a:t>
          </a:r>
          <a:endParaRPr lang="en-US" sz="13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 rot="5400000">
        <a:off x="1670793" y="2098548"/>
        <a:ext cx="1259858" cy="1259858"/>
      </dsp:txXfrm>
    </dsp:sp>
    <dsp:sp modelId="{912C4CD9-F879-44CF-81E8-66225663369F}">
      <dsp:nvSpPr>
        <dsp:cNvPr id="0" name=""/>
        <dsp:cNvSpPr/>
      </dsp:nvSpPr>
      <dsp:spPr>
        <a:xfrm>
          <a:off x="2664218" y="1687068"/>
          <a:ext cx="615162" cy="534924"/>
        </a:xfrm>
        <a:prstGeom prst="circularArrow">
          <a:avLst/>
        </a:prstGeom>
        <a:solidFill>
          <a:srgbClr val="F54E00">
            <a:tint val="40000"/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812F957-CCB9-4480-986E-DBABC31D4038}">
      <dsp:nvSpPr>
        <dsp:cNvPr id="0" name=""/>
        <dsp:cNvSpPr/>
      </dsp:nvSpPr>
      <dsp:spPr>
        <a:xfrm rot="10800000">
          <a:off x="2664218" y="1892808"/>
          <a:ext cx="615162" cy="534924"/>
        </a:xfrm>
        <a:prstGeom prst="circularArrow">
          <a:avLst/>
        </a:prstGeom>
        <a:solidFill>
          <a:srgbClr val="F54E00">
            <a:tint val="40000"/>
            <a:hueOff val="0"/>
            <a:satOff val="0"/>
            <a:lumOff val="0"/>
            <a:alphaOff val="0"/>
          </a:srgbClr>
        </a:solidFill>
        <a:ln w="1905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0.14178</cdr:x>
      <cdr:y>0.80587</cdr:y>
    </cdr:from>
    <cdr:to>
      <cdr:x>0.96751</cdr:x>
      <cdr:y>0.88317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2775" y="2647950"/>
          <a:ext cx="35687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0.2608</cdr:x>
      <cdr:y>0.81364</cdr:y>
    </cdr:from>
    <cdr:to>
      <cdr:x>0.33426</cdr:x>
      <cdr:y>0.87921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27125" y="2673497"/>
          <a:ext cx="317500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3429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6858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287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3716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7145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0574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24003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7432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dirty="0"/>
            <a:t>1</a:t>
          </a:r>
          <a:r>
            <a:rPr lang="en-US" sz="800" dirty="0" smtClean="0"/>
            <a:t>2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0.43784</cdr:x>
      <cdr:y>0.81364</cdr:y>
    </cdr:from>
    <cdr:to>
      <cdr:x>0.51131</cdr:x>
      <cdr:y>0.87921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92300" y="2673497"/>
          <a:ext cx="317500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3429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6858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287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3716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7145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0574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24003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7432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dirty="0" smtClean="0"/>
            <a:t>16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0.87095</cdr:x>
      <cdr:y>0.81364</cdr:y>
    </cdr:from>
    <cdr:to>
      <cdr:x>0.94442</cdr:x>
      <cdr:y>0.87921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64153" y="2673497"/>
          <a:ext cx="317500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3429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6858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287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3716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7145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0574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24003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7432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dirty="0" smtClean="0"/>
            <a:t>26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0.79749</cdr:x>
      <cdr:y>0.81364</cdr:y>
    </cdr:from>
    <cdr:to>
      <cdr:x>0.87095</cdr:x>
      <cdr:y>0.87921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446653" y="2673497"/>
          <a:ext cx="317500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3429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6858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287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3716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7145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0574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24003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7432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dirty="0" smtClean="0"/>
            <a:t>24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0.70615</cdr:x>
      <cdr:y>0.81364</cdr:y>
    </cdr:from>
    <cdr:to>
      <cdr:x>0.77961</cdr:x>
      <cdr:y>0.87921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051874" y="2673497"/>
          <a:ext cx="317500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3429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6858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287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3716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7145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0574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24003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7432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smtClean="0"/>
            <a:t>22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0.60542</cdr:x>
      <cdr:y>0.81364</cdr:y>
    </cdr:from>
    <cdr:to>
      <cdr:x>0.67889</cdr:x>
      <cdr:y>0.87921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616536" y="2673497"/>
          <a:ext cx="317528" cy="21545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3429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6858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287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3716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7145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0574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24003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7432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dirty="0"/>
            <a:t>2</a:t>
          </a:r>
          <a:r>
            <a:rPr lang="en-US" sz="800" dirty="0" smtClean="0"/>
            <a:t>0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0.52673</cdr:x>
      <cdr:y>0.81364</cdr:y>
    </cdr:from>
    <cdr:to>
      <cdr:x>0.6002</cdr:x>
      <cdr:y>0.87921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276475" y="2673497"/>
          <a:ext cx="317500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3429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6858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287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3716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7145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0574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24003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7432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dirty="0" smtClean="0"/>
            <a:t>18</a:t>
          </a:r>
          <a:endParaRPr lang="en-US" sz="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5479-A69A-3643-B4F3-27A29E195752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83CF4-7647-B846-AC43-EEEF2A17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3200400"/>
            <a:ext cx="8382000" cy="1600199"/>
          </a:xfrm>
        </p:spPr>
        <p:txBody>
          <a:bodyPr/>
          <a:lstStyle>
            <a:lvl1pPr algn="l">
              <a:defRPr b="1" baseline="0"/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E565-B6ED-4EFC-86DA-70B9D7DFB86B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\\BRENDA\kompleks file server\All Client Projects\The Language of Data\Prepped Files\final-logo-colo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630" y="1676400"/>
            <a:ext cx="3722570" cy="1295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239000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28600"/>
            <a:ext cx="3581400" cy="579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53200"/>
            <a:ext cx="35814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019800"/>
            <a:ext cx="35814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5814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810000" y="4191000"/>
            <a:ext cx="4953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TRANSITION SLIDE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0" y="4876800"/>
            <a:ext cx="3962400" cy="914400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 hasCustomPrompt="1"/>
          </p:nvPr>
        </p:nvSpPr>
        <p:spPr>
          <a:xfrm>
            <a:off x="838200" y="1600200"/>
            <a:ext cx="2286000" cy="3200400"/>
          </a:xfrm>
        </p:spPr>
        <p:txBody>
          <a:bodyPr>
            <a:normAutofit/>
          </a:bodyPr>
          <a:lstStyle>
            <a:lvl1pPr>
              <a:buNone/>
              <a:defRPr sz="20000" b="1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4290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2484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" name="Picture 13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5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8768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143000" y="1905000"/>
            <a:ext cx="6705600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0"/>
            <a:ext cx="8763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905000"/>
            <a:ext cx="38862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724400" y="11430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1905000"/>
            <a:ext cx="3733800" cy="49530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pic>
        <p:nvPicPr>
          <p:cNvPr id="23" name="Picture 2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E565-B6ED-4EFC-86DA-70B9D7DFB86B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  <a:latin typeface="Arial" charset="0"/>
                <a:cs typeface="Arial" charset="0"/>
              </a:rPr>
              <a:t>Module 5 </a:t>
            </a:r>
            <a:r>
              <a:rPr lang="en-US" sz="3600" b="0" dirty="0">
                <a:solidFill>
                  <a:srgbClr val="C00000"/>
                </a:solidFill>
                <a:latin typeface="Arial" charset="0"/>
                <a:cs typeface="Arial" charset="0"/>
              </a:rPr>
              <a:t>Part 1</a:t>
            </a:r>
            <a:br>
              <a:rPr lang="en-US" sz="3600" b="0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en-US" sz="3600" b="0" dirty="0">
                <a:solidFill>
                  <a:srgbClr val="C00000"/>
                </a:solidFill>
                <a:latin typeface="Arial" charset="0"/>
                <a:cs typeface="Arial" charset="0"/>
              </a:rPr>
              <a:t>Understanding Baseline Data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8382000" cy="914400"/>
          </a:xfrm>
        </p:spPr>
        <p:txBody>
          <a:bodyPr>
            <a:normAutofit fontScale="47500" lnSpcReduction="20000"/>
          </a:bodyPr>
          <a:lstStyle/>
          <a:p>
            <a:pPr lvl="0" algn="l" defTabSz="685800">
              <a:lnSpc>
                <a:spcPct val="90000"/>
              </a:lnSpc>
              <a:spcBef>
                <a:spcPts val="1100"/>
              </a:spcBef>
            </a:pPr>
            <a:r>
              <a:rPr lang="en-US" sz="2900" dirty="0">
                <a:solidFill>
                  <a:srgbClr val="C00000"/>
                </a:solidFill>
                <a:latin typeface="Arial" charset="0"/>
                <a:cs typeface="Arial" charset="0"/>
              </a:rPr>
              <a:t>Adapted from:</a:t>
            </a:r>
          </a:p>
          <a:p>
            <a:pPr lvl="0" algn="l" defTabSz="685800">
              <a:lnSpc>
                <a:spcPct val="120000"/>
              </a:lnSpc>
              <a:spcBef>
                <a:spcPts val="1100"/>
              </a:spcBef>
            </a:pPr>
            <a:r>
              <a:rPr lang="en-US" sz="2900" dirty="0">
                <a:solidFill>
                  <a:srgbClr val="C00000"/>
                </a:solidFill>
                <a:latin typeface="Arial" charset="0"/>
                <a:cs typeface="Arial" charset="0"/>
              </a:rPr>
              <a:t>The Institute for Healthcare Improvement (IHI), the Agency for Healthcare Research and Quality (AHRQ), and the Health Resources and Services Administration (HRSA) Quality Toolkits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940959"/>
            <a:ext cx="8001000" cy="3733800"/>
          </a:xfrm>
        </p:spPr>
        <p:txBody>
          <a:bodyPr>
            <a:normAutofit lnSpcReduction="10000"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Eligibility:</a:t>
            </a: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 All patients with diagnosis of HF and no contraindications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Denominator:</a:t>
            </a: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 All patients with HF - [Contraindications]: </a:t>
            </a: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150 patients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Numerator:</a:t>
            </a: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 Patients with HF who received spironolactone at [</a:t>
            </a:r>
            <a:r>
              <a:rPr lang="en-US" sz="21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Hosp</a:t>
            </a: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A] in the last [cycle], and have Rx documented in EHR: </a:t>
            </a: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115 pts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GDMT Measure:</a:t>
            </a: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 (# of patients prescribed Rx) divided by (total # of patients eligible):  </a:t>
            </a: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115/150 = .766 or 77%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Adherence Measure: </a:t>
            </a: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(# of patients who filled Rx) divided by (total # of patients prescribed Rx):  </a:t>
            </a: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100/150 = .666 or 67%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b="1" dirty="0"/>
              <a:t>Target for GDMT</a:t>
            </a:r>
            <a:endParaRPr lang="en-US" sz="24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1981200"/>
            <a:ext cx="8481822" cy="994172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Target for GDMT: 100%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eligible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 patients with HF discharged on aldosterone antagonist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56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Target:</a:t>
            </a:r>
            <a:endParaRPr lang="en-US" sz="24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2039144"/>
            <a:ext cx="8001000" cy="627856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Target: GDMT for Spironolactone at Discharge </a:t>
            </a:r>
            <a:r>
              <a:rPr kumimoji="0" lang="en-US" sz="2700" b="0" i="0" u="none" strike="noStrike" kern="1200" cap="none" spc="0" normalizeH="0" baseline="0" noProof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/>
            </a:r>
            <a:br>
              <a:rPr kumimoji="0" lang="en-US" sz="2700" b="0" i="0" u="none" strike="noStrike" kern="1200" cap="none" spc="0" normalizeH="0" baseline="0" noProof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62000" y="2590800"/>
            <a:ext cx="7354720" cy="1923604"/>
            <a:chOff x="334290" y="2163522"/>
            <a:chExt cx="7354720" cy="1923604"/>
          </a:xfrm>
        </p:grpSpPr>
        <p:sp>
          <p:nvSpPr>
            <p:cNvPr id="6" name="TextBox 5"/>
            <p:cNvSpPr txBox="1"/>
            <p:nvPr/>
          </p:nvSpPr>
          <p:spPr>
            <a:xfrm>
              <a:off x="1822148" y="2163522"/>
              <a:ext cx="5866862" cy="19236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	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# Patients with HF discharged on spironolactone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_______________________________________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Total # Patients with HF  </a:t>
              </a:r>
              <a:r>
                <a:rPr kumimoji="0" 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exclusions (e.g. CKD)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4290" y="2637944"/>
              <a:ext cx="14878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%  =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60639" y="4509488"/>
            <a:ext cx="3688921" cy="1769715"/>
            <a:chOff x="334290" y="2337861"/>
            <a:chExt cx="3285893" cy="1722282"/>
          </a:xfrm>
        </p:grpSpPr>
        <p:sp>
          <p:nvSpPr>
            <p:cNvPr id="9" name="TextBox 8"/>
            <p:cNvSpPr txBox="1"/>
            <p:nvPr/>
          </p:nvSpPr>
          <p:spPr>
            <a:xfrm>
              <a:off x="1822148" y="2337861"/>
              <a:ext cx="1798035" cy="172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	</a:t>
              </a: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115</a:t>
              </a: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 w="57150">
                    <a:solidFill>
                      <a:srgbClr val="000000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</a:rPr>
                <a:t>________________________</a:t>
              </a: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150 </a:t>
              </a: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0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4290" y="2637944"/>
              <a:ext cx="1487858" cy="688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77%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399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7048" y="3081094"/>
            <a:ext cx="8001000" cy="3048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Outcome Measure</a:t>
            </a:r>
          </a:p>
          <a:p>
            <a:pPr lvl="1"/>
            <a:r>
              <a:rPr lang="en-US" sz="2100" dirty="0"/>
              <a:t>Total number of patients waiting &gt;7 days for appointment</a:t>
            </a:r>
          </a:p>
          <a:p>
            <a:r>
              <a:rPr lang="en-US" sz="2400" dirty="0"/>
              <a:t>Process Measures</a:t>
            </a:r>
          </a:p>
          <a:p>
            <a:pPr lvl="1"/>
            <a:r>
              <a:rPr lang="en-US" sz="2100" dirty="0"/>
              <a:t># times clinic slots unavailable for [Physician X]</a:t>
            </a:r>
          </a:p>
          <a:p>
            <a:pPr lvl="1"/>
            <a:r>
              <a:rPr lang="en-US" sz="2100" dirty="0"/>
              <a:t># times Saturday discharge appointments not made</a:t>
            </a:r>
          </a:p>
          <a:p>
            <a:pPr lvl="1"/>
            <a:r>
              <a:rPr lang="en-US" sz="2100" dirty="0"/>
              <a:t># times patient barriers [list] result in appointment delay or non-attendance</a:t>
            </a:r>
          </a:p>
          <a:p>
            <a:r>
              <a:rPr lang="en-US" sz="2400" dirty="0"/>
              <a:t>Balancing Measures</a:t>
            </a:r>
          </a:p>
          <a:p>
            <a:pPr lvl="1"/>
            <a:r>
              <a:rPr lang="en-US" sz="2100" dirty="0"/>
              <a:t>Different clinics or different physicians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Target:</a:t>
            </a:r>
            <a:endParaRPr lang="en-US" sz="24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93750" y="2105422"/>
            <a:ext cx="8121650" cy="970756"/>
          </a:xfrm>
          <a:prstGeom prst="rect">
            <a:avLst/>
          </a:prstGeom>
          <a:solidFill>
            <a:srgbClr val="FFFFFF"/>
          </a:solidFill>
        </p:spPr>
        <p:txBody>
          <a:bodyPr vert="horz" lIns="0" tIns="45720" rIns="0" bIns="45720" rtlCol="0" anchor="t" anchorCtr="0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0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 w="0"/>
                <a:solidFill>
                  <a:srgbClr val="B21D2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charset="0"/>
                <a:cs typeface="Arial" charset="0"/>
              </a:rPr>
              <a:t>Target: Wait time for scheduled </a:t>
            </a:r>
            <a:r>
              <a:rPr kumimoji="0" lang="en-US" sz="9600" b="0" i="0" u="none" strike="noStrike" kern="1200" cap="none" spc="0" normalizeH="0" baseline="0" noProof="0" dirty="0">
                <a:ln w="0"/>
                <a:solidFill>
                  <a:srgbClr val="B21D2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charset="0"/>
                <a:cs typeface="Arial" charset="0"/>
              </a:rPr>
              <a:t>heart failure follow-up </a:t>
            </a:r>
            <a:r>
              <a:rPr kumimoji="0" lang="en-US" sz="9600" b="0" i="0" u="none" strike="noStrike" kern="1200" cap="none" spc="0" normalizeH="0" baseline="0" noProof="0" dirty="0" smtClean="0">
                <a:ln w="0"/>
                <a:solidFill>
                  <a:srgbClr val="B21D2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charset="0"/>
                <a:cs typeface="Arial" charset="0"/>
              </a:rPr>
              <a:t>appointment &lt; 7 days</a:t>
            </a:r>
            <a:r>
              <a:rPr kumimoji="0" lang="en-US" sz="5600" b="0" i="0" u="none" strike="noStrike" kern="1200" cap="none" spc="0" normalizeH="0" baseline="0" noProof="0" dirty="0" smtClean="0">
                <a:ln w="0"/>
                <a:solidFill>
                  <a:srgbClr val="B21D2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charset="0"/>
                <a:cs typeface="Arial" charset="0"/>
              </a:rPr>
              <a:t/>
            </a:r>
            <a:br>
              <a:rPr kumimoji="0" lang="en-US" sz="5600" b="0" i="0" u="none" strike="noStrike" kern="1200" cap="none" spc="0" normalizeH="0" baseline="0" noProof="0" dirty="0" smtClean="0">
                <a:ln w="0"/>
                <a:solidFill>
                  <a:srgbClr val="B21D2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 charset="0"/>
                <a:cs typeface="Arial" charset="0"/>
              </a:rPr>
            </a:br>
            <a:endParaRPr kumimoji="0" lang="en-US" sz="5600" b="0" i="0" u="none" strike="noStrike" kern="1200" cap="none" spc="0" normalizeH="0" baseline="0" noProof="0" dirty="0">
              <a:ln w="0"/>
              <a:solidFill>
                <a:srgbClr val="B21D2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458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Target:</a:t>
            </a:r>
            <a:endParaRPr lang="en-US" sz="24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400" y="2143240"/>
            <a:ext cx="7897622" cy="627856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Target: </a:t>
            </a:r>
            <a:r>
              <a:rPr kumimoji="0" lang="en-US" sz="2700" b="0" i="0" u="none" strike="noStrike" kern="1200" cap="none" spc="0" normalizeH="0" baseline="0" noProof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Measure of Wait Time for Clinic Follow-Up</a:t>
            </a:r>
            <a:br>
              <a:rPr kumimoji="0" lang="en-US" sz="2700" b="0" i="0" u="none" strike="noStrike" kern="1200" cap="none" spc="0" normalizeH="0" baseline="0" noProof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14400" y="2471916"/>
            <a:ext cx="7726617" cy="1923604"/>
            <a:chOff x="334290" y="2163522"/>
            <a:chExt cx="7726617" cy="1923604"/>
          </a:xfrm>
        </p:grpSpPr>
        <p:sp>
          <p:nvSpPr>
            <p:cNvPr id="6" name="TextBox 5"/>
            <p:cNvSpPr txBox="1"/>
            <p:nvPr/>
          </p:nvSpPr>
          <p:spPr>
            <a:xfrm>
              <a:off x="1822148" y="2163522"/>
              <a:ext cx="6238759" cy="19236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	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# Patients attended appointment in &lt;7 days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_______________________________________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Total # Discharged with HF  </a:t>
              </a:r>
              <a:r>
                <a:rPr kumimoji="0" 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exclusions (e.g. LVAD)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4290" y="2637944"/>
              <a:ext cx="14878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%  =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14400" y="4468758"/>
            <a:ext cx="3688921" cy="1769715"/>
            <a:chOff x="334290" y="2337861"/>
            <a:chExt cx="3285893" cy="1722282"/>
          </a:xfrm>
        </p:grpSpPr>
        <p:sp>
          <p:nvSpPr>
            <p:cNvPr id="9" name="TextBox 8"/>
            <p:cNvSpPr txBox="1"/>
            <p:nvPr/>
          </p:nvSpPr>
          <p:spPr>
            <a:xfrm>
              <a:off x="1822148" y="2337861"/>
              <a:ext cx="1798035" cy="172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	</a:t>
              </a: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90</a:t>
              </a: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 w="57150">
                    <a:solidFill>
                      <a:srgbClr val="000000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</a:rPr>
                <a:t>________________________</a:t>
              </a: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100 </a:t>
              </a: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2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4290" y="2637944"/>
              <a:ext cx="148785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90%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609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08529" y="2958844"/>
            <a:ext cx="8001000" cy="3594356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Wait times for clinic visit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5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Distribution by day of the week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Capacity for clinic visit (availability of rooms and providers)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5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Distribution by clinic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5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Distribution by provider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Patient-reported barriers to clinic attendance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5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Availability of appointment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5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Proximity of clinic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5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Transportation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5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Cost of co-pay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5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Communication / reminder received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5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Satisfaction with overall clinic environment/service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Target:</a:t>
            </a:r>
            <a:endParaRPr lang="en-US" sz="24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96239" y="2057400"/>
            <a:ext cx="8189722" cy="83820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Target: Heart Failure F/U Appointment Wait Times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Baseline Data on the Family of Measures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02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838200"/>
            <a:ext cx="7886700" cy="564356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Review Baseline Data on the Family of Measures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aphicFrame>
        <p:nvGraphicFramePr>
          <p:cNvPr id="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0706539"/>
              </p:ext>
            </p:extLst>
          </p:nvPr>
        </p:nvGraphicFramePr>
        <p:xfrm>
          <a:off x="152400" y="1677631"/>
          <a:ext cx="4321874" cy="3285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582337"/>
              </p:ext>
            </p:extLst>
          </p:nvPr>
        </p:nvGraphicFramePr>
        <p:xfrm>
          <a:off x="4648200" y="1677631"/>
          <a:ext cx="4321874" cy="3285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4432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838200"/>
            <a:ext cx="7886700" cy="640556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Review Baseline Data on the Family of Measures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aphicFrame>
        <p:nvGraphicFramePr>
          <p:cNvPr id="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7584"/>
              </p:ext>
            </p:extLst>
          </p:nvPr>
        </p:nvGraphicFramePr>
        <p:xfrm>
          <a:off x="228600" y="1828800"/>
          <a:ext cx="4321874" cy="3287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9418818"/>
              </p:ext>
            </p:extLst>
          </p:nvPr>
        </p:nvGraphicFramePr>
        <p:xfrm>
          <a:off x="4648200" y="1830031"/>
          <a:ext cx="4321874" cy="3285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4100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33600"/>
            <a:ext cx="8001000" cy="39624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Run charts are used to define and analyze baseline performance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Baseline run charts should be made for full family of measures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Important uses of run charts: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Visual data display of process performance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To show if change is associated with improvement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To determine if improvements are balanced across a family of measures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Summary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18819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09800"/>
            <a:ext cx="7772400" cy="35814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Define and analyze baseline state (current performance)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Graph baseline run charts for a family of measures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b="1" dirty="0"/>
              <a:t>Objectives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7954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b="1" dirty="0"/>
              <a:t>Objectives</a:t>
            </a:r>
            <a:endParaRPr lang="en-US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97749966"/>
              </p:ext>
            </p:extLst>
          </p:nvPr>
        </p:nvGraphicFramePr>
        <p:xfrm>
          <a:off x="1676400" y="2209800"/>
          <a:ext cx="5943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02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Analyzing Baseline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1" y="2438400"/>
            <a:ext cx="31241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Review data for each measure, including:</a:t>
            </a:r>
          </a:p>
          <a:p>
            <a:pPr marL="685800" marR="0" lvl="1" indent="-34290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Family of measures r/t GAP</a:t>
            </a:r>
          </a:p>
          <a:p>
            <a:pPr marL="1028700" marR="0" lvl="2" indent="-34290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Outcome</a:t>
            </a:r>
          </a:p>
          <a:p>
            <a:pPr marL="1028700" marR="0" lvl="2" indent="-34290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Process</a:t>
            </a:r>
          </a:p>
          <a:p>
            <a:pPr marL="1028700" marR="0" lvl="2" indent="-34290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Structure</a:t>
            </a:r>
          </a:p>
          <a:p>
            <a:pPr marL="685800" marR="0" lvl="1" indent="-34290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Potential causes of each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209800"/>
            <a:ext cx="5153025" cy="3656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661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b="1" dirty="0"/>
              <a:t>Determine a Baseline</a:t>
            </a:r>
            <a:endParaRPr lang="en-US" sz="2400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33600"/>
            <a:ext cx="4343400" cy="380047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689401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33600"/>
            <a:ext cx="7696200" cy="42672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To assess whether the current processes are achieving the desired results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To provide information about critical aspects of activities related to the GAP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To measure what “actually happens” and compare to the AIMS, or organizational goals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  <a:buFont typeface="Arial" charset="0"/>
              <a:buChar char="•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Performance measurement asks: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Courier New" charset="0"/>
              <a:buChar char="o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Is progress being made toward desired goals? 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Courier New" charset="0"/>
              <a:buChar char="o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Are appropriate activities being undertaken to promote achieving those goals?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87244"/>
            <a:ext cx="2819400" cy="487362"/>
          </a:xfrm>
        </p:spPr>
        <p:txBody>
          <a:bodyPr>
            <a:noAutofit/>
          </a:bodyPr>
          <a:lstStyle/>
          <a:p>
            <a:r>
              <a:rPr lang="en-US" b="1" dirty="0"/>
              <a:t>Why Analyze Baseline Performance?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384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33600"/>
            <a:ext cx="8001000" cy="4572000"/>
          </a:xfrm>
        </p:spPr>
        <p:txBody>
          <a:bodyPr>
            <a:normAutofit/>
          </a:bodyPr>
          <a:lstStyle/>
          <a:p>
            <a:pPr marL="0" lvl="0" indent="0" defTabSz="685800">
              <a:lnSpc>
                <a:spcPct val="90000"/>
              </a:lnSpc>
              <a:spcBef>
                <a:spcPts val="1100"/>
              </a:spcBef>
              <a:buNone/>
            </a:pPr>
            <a:r>
              <a:rPr lang="en-US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Quality measures are: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Specific in identifying time frames, patients, setting and program characteristics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Based on guidelines or standards of care when possible </a:t>
            </a:r>
            <a:r>
              <a:rPr lang="en-US" sz="15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 </a:t>
            </a:r>
          </a:p>
          <a:p>
            <a:pPr marL="0" lvl="0" indent="0" defTabSz="685800">
              <a:lnSpc>
                <a:spcPct val="90000"/>
              </a:lnSpc>
              <a:spcBef>
                <a:spcPts val="1100"/>
              </a:spcBef>
              <a:buNone/>
            </a:pPr>
            <a:r>
              <a:rPr lang="en-US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Five steps to follow when calculating measures</a:t>
            </a: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: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Define the target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Define the unit of measure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Define “eligibility” for inclusion in the measurement population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Set the denominator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Set the numerator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Divide the numerator by the denominator to = performance percentage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 fontScale="90000"/>
          </a:bodyPr>
          <a:lstStyle/>
          <a:p>
            <a:r>
              <a:rPr lang="en-US" sz="2200" b="1" dirty="0"/>
              <a:t>How do I calculate measures</a:t>
            </a:r>
            <a:r>
              <a:rPr lang="en-US" b="1" dirty="0"/>
              <a:t>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61386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3120" y="2133600"/>
            <a:ext cx="7924800" cy="45720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TARGET</a:t>
            </a: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= Percent compliance with a guideline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Example for GDMT in Heart Failure</a:t>
            </a: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: </a:t>
            </a:r>
          </a:p>
          <a:p>
            <a:pPr marL="514350" lvl="1" indent="-171450" defTabSz="685800">
              <a:lnSpc>
                <a:spcPct val="15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% HF patients prescribed β-blockers at ≥ 50% target dose at discharge?</a:t>
            </a:r>
          </a:p>
          <a:p>
            <a:pPr marL="514350" lvl="1" indent="-171450" defTabSz="685800">
              <a:lnSpc>
                <a:spcPct val="15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% HF patients prescribed ACE-I, ARB, ARN-I at ≥ 50% target dose at discharge?</a:t>
            </a:r>
          </a:p>
          <a:p>
            <a:pPr marL="514350" lvl="1" indent="-171450" defTabSz="685800">
              <a:lnSpc>
                <a:spcPct val="15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% HF patients prescribed aldosterone antagonist at discharge?</a:t>
            </a:r>
          </a:p>
          <a:p>
            <a:pPr marL="514350" lvl="1" indent="-171450" defTabSz="685800">
              <a:lnSpc>
                <a:spcPct val="15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% HF patients with </a:t>
            </a:r>
            <a:r>
              <a:rPr lang="en-US" sz="20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Afib</a:t>
            </a: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prescribed anticoagulation at discharge?</a:t>
            </a: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b="1" dirty="0"/>
              <a:t>Evaluate Baseline Performance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700196"/>
            <a:ext cx="2514782" cy="118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402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72496"/>
            <a:ext cx="2819400" cy="487362"/>
          </a:xfrm>
        </p:spPr>
        <p:txBody>
          <a:bodyPr>
            <a:noAutofit/>
          </a:bodyPr>
          <a:lstStyle/>
          <a:p>
            <a:r>
              <a:rPr lang="en-US" b="1" dirty="0"/>
              <a:t>Target: GDMT for Spironolactone at Discharge</a:t>
            </a:r>
            <a:endParaRPr lang="en-US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914400" y="2286000"/>
            <a:ext cx="7236548" cy="1923604"/>
            <a:chOff x="334290" y="2163522"/>
            <a:chExt cx="7236548" cy="1923604"/>
          </a:xfrm>
        </p:grpSpPr>
        <p:sp>
          <p:nvSpPr>
            <p:cNvPr id="6" name="TextBox 5"/>
            <p:cNvSpPr txBox="1"/>
            <p:nvPr/>
          </p:nvSpPr>
          <p:spPr>
            <a:xfrm>
              <a:off x="1822148" y="2163522"/>
              <a:ext cx="5748690" cy="19236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	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# Patients with HF discharged on Spironolactone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_______________________________________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Total # Patients with HF  </a:t>
              </a:r>
              <a:r>
                <a:rPr kumimoji="0" 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# w/ contraindications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4290" y="2637944"/>
              <a:ext cx="14878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%  =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271728" y="4209604"/>
            <a:ext cx="1844813" cy="1769666"/>
            <a:chOff x="7173825" y="2237461"/>
            <a:chExt cx="1844813" cy="1769666"/>
          </a:xfrm>
        </p:grpSpPr>
        <p:sp>
          <p:nvSpPr>
            <p:cNvPr id="9" name="&quot;No&quot; Symbol 8"/>
            <p:cNvSpPr/>
            <p:nvPr/>
          </p:nvSpPr>
          <p:spPr>
            <a:xfrm>
              <a:off x="7173825" y="2237461"/>
              <a:ext cx="1844813" cy="1769666"/>
            </a:xfrm>
            <a:prstGeom prst="noSmoking">
              <a:avLst/>
            </a:prstGeom>
            <a:solidFill>
              <a:srgbClr val="B21D25"/>
            </a:solidFill>
            <a:ln w="12700" cap="flat" cmpd="sng" algn="ctr">
              <a:solidFill>
                <a:srgbClr val="B21D2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70838" y="2452880"/>
              <a:ext cx="1319162" cy="1131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Anuria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Acute renal insufficiency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Addison's Hyperkalemia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6906639"/>
      </p:ext>
    </p:extLst>
  </p:cSld>
  <p:clrMapOvr>
    <a:masterClrMapping/>
  </p:clrMapOvr>
</p:sld>
</file>

<file path=ppt/theme/theme1.xml><?xml version="1.0" encoding="utf-8"?>
<a:theme xmlns:a="http://schemas.openxmlformats.org/drawingml/2006/main" name="Language of data Presentation">
  <a:themeElements>
    <a:clrScheme name="Custom 4">
      <a:dk1>
        <a:srgbClr val="0F243E"/>
      </a:dk1>
      <a:lt1>
        <a:srgbClr val="FFFFFF"/>
      </a:lt1>
      <a:dk2>
        <a:srgbClr val="BFBFBF"/>
      </a:dk2>
      <a:lt2>
        <a:srgbClr val="D8D8D8"/>
      </a:lt2>
      <a:accent1>
        <a:srgbClr val="0F243E"/>
      </a:accent1>
      <a:accent2>
        <a:srgbClr val="953734"/>
      </a:accent2>
      <a:accent3>
        <a:srgbClr val="9BBB59"/>
      </a:accent3>
      <a:accent4>
        <a:srgbClr val="548DD4"/>
      </a:accent4>
      <a:accent5>
        <a:srgbClr val="7030A0"/>
      </a:accent5>
      <a:accent6>
        <a:srgbClr val="E36C0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Language of data Presentation.potx</Template>
  <TotalTime>9591</TotalTime>
  <Words>585</Words>
  <Application>Microsoft Office PowerPoint</Application>
  <PresentationFormat>On-screen Show (4:3)</PresentationFormat>
  <Paragraphs>141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.HelveticaNeueDeskInterface-Regular</vt:lpstr>
      <vt:lpstr>Arial</vt:lpstr>
      <vt:lpstr>Calibri</vt:lpstr>
      <vt:lpstr>Courier New</vt:lpstr>
      <vt:lpstr>Language of data Presentation</vt:lpstr>
      <vt:lpstr>Module 5 Part 1 Understanding Baseline Data</vt:lpstr>
      <vt:lpstr>Objectives</vt:lpstr>
      <vt:lpstr>Objectives</vt:lpstr>
      <vt:lpstr>Analyzing Baseline</vt:lpstr>
      <vt:lpstr>Determine a Baseline</vt:lpstr>
      <vt:lpstr>Why Analyze Baseline Performance?</vt:lpstr>
      <vt:lpstr>How do I calculate measures?</vt:lpstr>
      <vt:lpstr>Evaluate Baseline Performance</vt:lpstr>
      <vt:lpstr>Target: GDMT for Spironolactone at Discharge</vt:lpstr>
      <vt:lpstr>Target for GDMT</vt:lpstr>
      <vt:lpstr>Target:</vt:lpstr>
      <vt:lpstr>Target:</vt:lpstr>
      <vt:lpstr>Target:</vt:lpstr>
      <vt:lpstr>Target:</vt:lpstr>
      <vt:lpstr>PowerPoint Presentation</vt:lpstr>
      <vt:lpstr>PowerPoint Presentation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</dc:creator>
  <cp:lastModifiedBy>Helen Williams</cp:lastModifiedBy>
  <cp:revision>160</cp:revision>
  <dcterms:created xsi:type="dcterms:W3CDTF">2015-10-23T20:51:38Z</dcterms:created>
  <dcterms:modified xsi:type="dcterms:W3CDTF">2017-12-05T15:55:06Z</dcterms:modified>
</cp:coreProperties>
</file>