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94" r:id="rId4"/>
    <p:sldId id="295" r:id="rId5"/>
    <p:sldId id="296" r:id="rId6"/>
    <p:sldId id="297" r:id="rId7"/>
    <p:sldId id="298" r:id="rId8"/>
    <p:sldId id="299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2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Outcome</c:v>
                </c:pt>
              </c:strCache>
            </c:strRef>
          </c:tx>
          <c:spPr>
            <a:ln>
              <a:solidFill>
                <a:srgbClr val="2ADAFF"/>
              </a:solidFill>
            </a:ln>
          </c:spPr>
          <c:marker>
            <c:spPr>
              <a:solidFill>
                <a:srgbClr val="2ADAFF"/>
              </a:solidFill>
            </c:spPr>
          </c:marker>
          <c:cat>
            <c:strRef>
              <c:f>Sheet1!$A$2:$A$5</c:f>
              <c:strCache>
                <c:ptCount val="4"/>
                <c:pt idx="0">
                  <c:v>Qtr 1</c:v>
                </c:pt>
                <c:pt idx="1">
                  <c:v>Qtr 2</c:v>
                </c:pt>
                <c:pt idx="2">
                  <c:v>Qtr 3</c:v>
                </c:pt>
                <c:pt idx="3">
                  <c:v>Qtr 4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92-439F-938A-6C503513E4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Process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Qtr 1</c:v>
                </c:pt>
                <c:pt idx="1">
                  <c:v>Qtr 2</c:v>
                </c:pt>
                <c:pt idx="2">
                  <c:v>Qtr 3</c:v>
                </c:pt>
                <c:pt idx="3">
                  <c:v>Qtr 4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92-439F-938A-6C503513E4F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Structure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Qtr 1</c:v>
                </c:pt>
                <c:pt idx="1">
                  <c:v>Qtr 2</c:v>
                </c:pt>
                <c:pt idx="2">
                  <c:v>Qtr 3</c:v>
                </c:pt>
                <c:pt idx="3">
                  <c:v>Qtr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92-439F-938A-6C503513E4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0722192"/>
        <c:axId val="460722584"/>
      </c:lineChart>
      <c:catAx>
        <c:axId val="460722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Time</a:t>
                </a:r>
                <a:endParaRPr lang="en-US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460722584"/>
        <c:crosses val="autoZero"/>
        <c:auto val="1"/>
        <c:lblAlgn val="ctr"/>
        <c:lblOffset val="100"/>
        <c:noMultiLvlLbl val="0"/>
      </c:catAx>
      <c:valAx>
        <c:axId val="4607225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Quality</a:t>
                </a:r>
                <a:r>
                  <a:rPr lang="en-US" baseline="0" dirty="0" smtClean="0">
                    <a:solidFill>
                      <a:schemeClr val="tx1"/>
                    </a:solidFill>
                  </a:rPr>
                  <a:t> Metric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8722790244926199E-3"/>
              <c:y val="0.1679629629629630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4607221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Arial" charset="0"/>
                <a:cs typeface="Arial" charset="0"/>
              </a:rPr>
              <a:t>Module 4 </a:t>
            </a:r>
            <a:r>
              <a:rPr lang="en-US" sz="3600" b="0" dirty="0">
                <a:solidFill>
                  <a:srgbClr val="C00000"/>
                </a:solidFill>
                <a:latin typeface="Arial" charset="0"/>
                <a:cs typeface="Arial" charset="0"/>
              </a:rPr>
              <a:t>Part 3</a:t>
            </a:r>
            <a:br>
              <a:rPr lang="en-US" sz="36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3600" b="0" dirty="0">
                <a:solidFill>
                  <a:srgbClr val="C00000"/>
                </a:solidFill>
                <a:latin typeface="Arial" charset="0"/>
                <a:cs typeface="Arial" charset="0"/>
              </a:rPr>
              <a:t>Operationalizing the Measures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296" y="4953000"/>
            <a:ext cx="8382000" cy="762000"/>
          </a:xfrm>
        </p:spPr>
        <p:txBody>
          <a:bodyPr>
            <a:normAutofit fontScale="85000" lnSpcReduction="10000"/>
          </a:bodyPr>
          <a:lstStyle/>
          <a:p>
            <a:pPr lvl="0" algn="l" defTabSz="685800">
              <a:lnSpc>
                <a:spcPct val="90000"/>
              </a:lnSpc>
              <a:spcBef>
                <a:spcPts val="1100"/>
              </a:spcBef>
            </a:pP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Adapted from:</a:t>
            </a:r>
          </a:p>
          <a:p>
            <a:pPr lvl="0" algn="l" defTabSz="685800">
              <a:lnSpc>
                <a:spcPct val="90000"/>
              </a:lnSpc>
              <a:spcBef>
                <a:spcPts val="1100"/>
              </a:spcBef>
            </a:pP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The </a:t>
            </a:r>
            <a:r>
              <a:rPr lang="en-US" sz="1600" b="1" dirty="0">
                <a:solidFill>
                  <a:srgbClr val="C00000"/>
                </a:solidFill>
                <a:latin typeface="Arial" charset="0"/>
                <a:cs typeface="Arial" charset="0"/>
              </a:rPr>
              <a:t>Institute for Healthcare Improvement </a:t>
            </a: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(IHI), the </a:t>
            </a:r>
            <a:r>
              <a:rPr lang="en-US" sz="1600" b="1" dirty="0">
                <a:solidFill>
                  <a:srgbClr val="C00000"/>
                </a:solidFill>
                <a:latin typeface="Arial" charset="0"/>
                <a:cs typeface="Arial" charset="0"/>
              </a:rPr>
              <a:t>Agency for Healthcare Research and Quality</a:t>
            </a: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 (AHRQ), and the </a:t>
            </a:r>
            <a:r>
              <a:rPr lang="en-US" sz="1600" b="1" dirty="0">
                <a:solidFill>
                  <a:srgbClr val="C00000"/>
                </a:solidFill>
                <a:latin typeface="Arial" charset="0"/>
                <a:cs typeface="Arial" charset="0"/>
              </a:rPr>
              <a:t>Health Resources and Services Administration </a:t>
            </a: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(HRSA) Quality Toolkits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8001000" cy="3733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Discuss the operational definitions of a family of measures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Describe data sources for access to those measures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800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572000"/>
          </a:xfrm>
        </p:spPr>
        <p:txBody>
          <a:bodyPr>
            <a:normAutofit/>
          </a:bodyPr>
          <a:lstStyle/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Why are operational definitions important?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95600" cy="533400"/>
          </a:xfrm>
        </p:spPr>
        <p:txBody>
          <a:bodyPr>
            <a:noAutofit/>
          </a:bodyPr>
          <a:lstStyle/>
          <a:p>
            <a:r>
              <a:rPr lang="en-US" sz="2200" dirty="0"/>
              <a:t>Creating Operational Definitions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851801"/>
              </p:ext>
            </p:extLst>
          </p:nvPr>
        </p:nvGraphicFramePr>
        <p:xfrm>
          <a:off x="1905000" y="2743200"/>
          <a:ext cx="53340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09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2209800"/>
            <a:ext cx="8001000" cy="4114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Operational definitions specify: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What</a:t>
            </a: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data will be collected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When</a:t>
            </a: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(the frequency of measurement)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How</a:t>
            </a: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(using EHR, CRF, surveys, </a:t>
            </a:r>
            <a:r>
              <a:rPr lang="en-US" sz="20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etc</a:t>
            </a: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)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Agreement must be reached by team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Agreement must include: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Who</a:t>
            </a: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will collect the data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Criteria for judgment of </a:t>
            </a:r>
            <a:r>
              <a:rPr lang="en-US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data quality</a:t>
            </a: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Missingness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and proportion of eligible patients done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Operational Definitions</a:t>
            </a:r>
          </a:p>
        </p:txBody>
      </p:sp>
    </p:spTree>
    <p:extLst>
      <p:ext uri="{BB962C8B-B14F-4D97-AF65-F5344CB8AC3E}">
        <p14:creationId xmlns:p14="http://schemas.microsoft.com/office/powerpoint/2010/main" val="35311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057400"/>
            <a:ext cx="7848600" cy="4119716"/>
          </a:xfrm>
        </p:spPr>
        <p:txBody>
          <a:bodyPr>
            <a:normAutofit/>
          </a:bodyPr>
          <a:lstStyle/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Include staff in the measure selection process</a:t>
            </a:r>
          </a:p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Choose performance measures with the following characteristics: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Align with your organization’s goals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Demonstrate a relationship to positive health outcomes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Under the control of the healthcare system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Reliable, valid, and standardized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72496"/>
            <a:ext cx="2895600" cy="487362"/>
          </a:xfrm>
        </p:spPr>
        <p:txBody>
          <a:bodyPr>
            <a:noAutofit/>
          </a:bodyPr>
          <a:lstStyle/>
          <a:p>
            <a:r>
              <a:rPr lang="en-US" dirty="0"/>
              <a:t>Choose &amp; Operationalize Performance Measures</a:t>
            </a:r>
          </a:p>
        </p:txBody>
      </p:sp>
    </p:spTree>
    <p:extLst>
      <p:ext uri="{BB962C8B-B14F-4D97-AF65-F5344CB8AC3E}">
        <p14:creationId xmlns:p14="http://schemas.microsoft.com/office/powerpoint/2010/main" val="3959740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3677" y="2209800"/>
            <a:ext cx="8305800" cy="4648200"/>
          </a:xfrm>
        </p:spPr>
        <p:txBody>
          <a:bodyPr>
            <a:normAutofit/>
          </a:bodyPr>
          <a:lstStyle/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Example: Discharge Care Medication Measure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Operational Definition</a:t>
            </a:r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6626327" y="3677604"/>
            <a:ext cx="2343150" cy="1794594"/>
          </a:xfrm>
          <a:prstGeom prst="rect">
            <a:avLst/>
          </a:prstGeom>
          <a:noFill/>
          <a:ln w="38100" cmpd="sng">
            <a:noFill/>
          </a:ln>
        </p:spPr>
        <p:txBody>
          <a:bodyPr vert="horz" lIns="0" tIns="45720" rIns="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Criteria for use specified?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What, When, How to collect data for the measure?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Who will complete the data form or audit—agreed upon and clear?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938150"/>
              </p:ext>
            </p:extLst>
          </p:nvPr>
        </p:nvGraphicFramePr>
        <p:xfrm>
          <a:off x="562590" y="2819400"/>
          <a:ext cx="5943600" cy="2715775"/>
        </p:xfrm>
        <a:graphic>
          <a:graphicData uri="http://schemas.openxmlformats.org/drawingml/2006/table">
            <a:tbl>
              <a:tblPr firstRow="1" bandRow="1"/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3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Criteria: </a:t>
                      </a:r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Complete</a:t>
                      </a:r>
                      <a:r>
                        <a:rPr lang="en-US" sz="14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 for a</a:t>
                      </a:r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ll STEMI patients with stent</a:t>
                      </a:r>
                      <a:r>
                        <a:rPr lang="en-US" sz="14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 at discharge.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Medication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Reconciliation </a:t>
                      </a:r>
                      <a:r>
                        <a:rPr lang="en-US" sz="11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1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cs typeface="Arial"/>
                        </a:rPr>
                        <a:t>t </a:t>
                      </a:r>
                      <a:r>
                        <a:rPr lang="en-US" sz="11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  <a:cs typeface="Arial"/>
                        </a:rPr>
                        <a:t>discharge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/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Process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Measure: A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ddress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indication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, action,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dose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,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/>
                      </a:r>
                      <a:b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how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to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take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1= </a:t>
                      </a:r>
                      <a:r>
                        <a:rPr lang="en-US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Yes;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0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=</a:t>
                      </a:r>
                      <a:r>
                        <a:rPr lang="en-US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No;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U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=</a:t>
                      </a:r>
                      <a:r>
                        <a:rPr lang="en-US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Unknown;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NA</a:t>
                      </a: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=NA (no </a:t>
                      </a:r>
                      <a:r>
                        <a:rPr lang="en-US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cs typeface="Arial"/>
                        </a:rPr>
                        <a:t>points)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New medications were addressed?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Changes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to home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medications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were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addressed?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Deletions to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home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medications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were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addressed?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Continuation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of home medications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addressed?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Total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score (total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answered yes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, no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, or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unknown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(one for yes, or zero for no or unknown)</a:t>
                      </a: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3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  <a:cs typeface="Arial"/>
                        </a:rPr>
                        <a:t>*Submit summary data each month on the 15th day, 6 weeks after the 30th day of the month.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100" b="0" i="1" u="none" strike="noStrike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  <a:cs typeface="Arial"/>
                        </a:rPr>
                        <a:t>xample: January patients are due March 15</a:t>
                      </a:r>
                    </a:p>
                  </a:txBody>
                  <a:tcPr marL="137160" marR="68580" marT="34290" marB="3429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45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3677" y="2209800"/>
            <a:ext cx="8305800" cy="4648200"/>
          </a:xfrm>
        </p:spPr>
        <p:txBody>
          <a:bodyPr>
            <a:normAutofit/>
          </a:bodyPr>
          <a:lstStyle/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Example: Discharge Care Medication Measure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Operational Definition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126554"/>
              </p:ext>
            </p:extLst>
          </p:nvPr>
        </p:nvGraphicFramePr>
        <p:xfrm>
          <a:off x="754008" y="2819400"/>
          <a:ext cx="6180191" cy="2743198"/>
        </p:xfrm>
        <a:graphic>
          <a:graphicData uri="http://schemas.openxmlformats.org/drawingml/2006/table">
            <a:tbl>
              <a:tblPr firstRow="1" bandRow="1"/>
              <a:tblGrid>
                <a:gridCol w="4991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65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Data dictionary: </a:t>
                      </a:r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Include additional details</a:t>
                      </a:r>
                      <a:r>
                        <a:rPr lang="en-US" sz="14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 on the measure.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0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Medication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Reconciliation </a:t>
                      </a:r>
                      <a:r>
                        <a:rPr lang="en-US" sz="11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1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cs typeface="Arial"/>
                        </a:rPr>
                        <a:t>t </a:t>
                      </a:r>
                      <a:r>
                        <a:rPr lang="en-US" sz="11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  <a:cs typeface="Arial"/>
                        </a:rPr>
                        <a:t>discharge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/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Process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Measure: A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ddress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indication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, action,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dose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, how to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take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What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p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opulation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: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Inclusion/exclusion; numerator/denominator</a:t>
                      </a: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What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ype of measure, improvement target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specified?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Data element def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inition: ICD-9 vs ICD-10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Sampling specification?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Analysis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suggestions?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4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Risk adjustment; accuracy, data cleaning specified?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39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  <a:cs typeface="Arial"/>
                        </a:rPr>
                        <a:t>Reporting recommendations: Aggregate rate generated from count data and reported as a proportion</a:t>
                      </a:r>
                      <a:endParaRPr lang="en-US" sz="1100" b="0" i="1" u="none" strike="noStrike" dirty="0" smtClean="0">
                        <a:solidFill>
                          <a:srgbClr val="0F243E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68580" marT="34290" marB="34290" anchor="ctr">
                    <a:lnL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F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7924800" cy="3886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Electronic health records (EHRs) can be helpful in constructing and tracking quality measures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EHRs aid in quality improvement by improving clinical documentation and by making standardized patient data readily available for collection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EHRs are a source of detailed, current patient information for use in constructing performance measures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Example Comments</a:t>
            </a:r>
          </a:p>
        </p:txBody>
      </p:sp>
    </p:spTree>
    <p:extLst>
      <p:ext uri="{BB962C8B-B14F-4D97-AF65-F5344CB8AC3E}">
        <p14:creationId xmlns:p14="http://schemas.microsoft.com/office/powerpoint/2010/main" val="62609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267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Select an AIM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Select measures for each AIM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Include a FAMILY of operational measures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Process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Outcome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Balancing / Structure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Operationalize definitions for each measure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8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42194898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9699</TotalTime>
  <Words>437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.HelveticaNeueDeskInterface-Regular</vt:lpstr>
      <vt:lpstr>Arial</vt:lpstr>
      <vt:lpstr>Calibri</vt:lpstr>
      <vt:lpstr>Language of data Presentation</vt:lpstr>
      <vt:lpstr>Module 4 Part 3 Operationalizing the Measures</vt:lpstr>
      <vt:lpstr>Objectives</vt:lpstr>
      <vt:lpstr>Creating Operational Definitions</vt:lpstr>
      <vt:lpstr>Operational Definitions</vt:lpstr>
      <vt:lpstr>Choose &amp; Operationalize Performance Measures</vt:lpstr>
      <vt:lpstr>Operational Definition</vt:lpstr>
      <vt:lpstr>Operational Definition</vt:lpstr>
      <vt:lpstr>Example Comments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161</cp:revision>
  <dcterms:created xsi:type="dcterms:W3CDTF">2015-10-23T20:51:38Z</dcterms:created>
  <dcterms:modified xsi:type="dcterms:W3CDTF">2017-12-05T15:16:34Z</dcterms:modified>
</cp:coreProperties>
</file>