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7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Outcome</c:v>
                </c:pt>
              </c:strCache>
            </c:strRef>
          </c:tx>
          <c:spPr>
            <a:ln>
              <a:solidFill>
                <a:srgbClr val="2ADAFF"/>
              </a:solidFill>
            </a:ln>
          </c:spPr>
          <c:marker>
            <c:spPr>
              <a:solidFill>
                <a:srgbClr val="2ADAFF"/>
              </a:solidFill>
            </c:spPr>
          </c:marker>
          <c:cat>
            <c:strRef>
              <c:f>Sheet1!$A$2:$A$5</c:f>
              <c:strCache>
                <c:ptCount val="4"/>
                <c:pt idx="0">
                  <c:v>Qtr 1</c:v>
                </c:pt>
                <c:pt idx="1">
                  <c:v>Qtr 2</c:v>
                </c:pt>
                <c:pt idx="2">
                  <c:v>Qtr 3</c:v>
                </c:pt>
                <c:pt idx="3">
                  <c:v>Qtr 4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BA-48D9-B9C7-51DFAD87A5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Process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Qtr 1</c:v>
                </c:pt>
                <c:pt idx="1">
                  <c:v>Qtr 2</c:v>
                </c:pt>
                <c:pt idx="2">
                  <c:v>Qtr 3</c:v>
                </c:pt>
                <c:pt idx="3">
                  <c:v>Qtr 4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BA-48D9-B9C7-51DFAD87A55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Structure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Qtr 1</c:v>
                </c:pt>
                <c:pt idx="1">
                  <c:v>Qtr 2</c:v>
                </c:pt>
                <c:pt idx="2">
                  <c:v>Qtr 3</c:v>
                </c:pt>
                <c:pt idx="3">
                  <c:v>Qtr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BA-48D9-B9C7-51DFAD87A5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0553736"/>
        <c:axId val="460554128"/>
      </c:lineChart>
      <c:catAx>
        <c:axId val="460553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Time</a:t>
                </a:r>
                <a:endParaRPr lang="en-US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460554128"/>
        <c:crosses val="autoZero"/>
        <c:auto val="1"/>
        <c:lblAlgn val="ctr"/>
        <c:lblOffset val="100"/>
        <c:noMultiLvlLbl val="0"/>
      </c:catAx>
      <c:valAx>
        <c:axId val="4605541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Quality</a:t>
                </a:r>
                <a:r>
                  <a:rPr lang="en-US" baseline="0" dirty="0" smtClean="0">
                    <a:solidFill>
                      <a:schemeClr val="tx1"/>
                    </a:solidFill>
                  </a:rPr>
                  <a:t> Metric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8722790244926199E-3"/>
              <c:y val="0.1679629629629630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4605537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51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400" dirty="0">
                <a:solidFill>
                  <a:srgbClr val="C00000"/>
                </a:solidFill>
                <a:latin typeface="Arial" charset="0"/>
                <a:cs typeface="Arial" charset="0"/>
              </a:rPr>
              <a:t>Module 4 </a:t>
            </a:r>
            <a: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  <a:t>Part 2</a:t>
            </a:r>
            <a:b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  <a:t>Selecting Measures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8382000" cy="9906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6400" dirty="0">
                <a:solidFill>
                  <a:srgbClr val="C00000"/>
                </a:solidFill>
                <a:latin typeface="Arial" charset="0"/>
                <a:ea typeface="+mj-ea"/>
                <a:cs typeface="Arial" charset="0"/>
              </a:rPr>
              <a:t>Adapted from:</a:t>
            </a:r>
          </a:p>
          <a:p>
            <a:pPr algn="l"/>
            <a:r>
              <a:rPr lang="en-US" sz="6400" dirty="0">
                <a:solidFill>
                  <a:srgbClr val="C00000"/>
                </a:solidFill>
                <a:latin typeface="Arial" charset="0"/>
                <a:ea typeface="+mj-ea"/>
                <a:cs typeface="Arial" charset="0"/>
              </a:rPr>
              <a:t>The Institute for Healthcare Improvement (IHI), the Agency for Healthcare Research and Quality (AHRQ), and the Health Resources and Services Administration (HRSA) Quality Toolkits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0"/>
            <a:ext cx="8305800" cy="38100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Select measures for each AIM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Include a FAMILY of operational measures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Outcome	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Process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Balancing / Structure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2743200" cy="609600"/>
          </a:xfrm>
        </p:spPr>
        <p:txBody>
          <a:bodyPr>
            <a:normAutofit/>
          </a:bodyPr>
          <a:lstStyle/>
          <a:p>
            <a:r>
              <a:rPr lang="en-US" sz="28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964577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7696200" cy="3733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Select measures for each AIM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Identify types of measures (outcome, process, balancing/structure)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Discuss the development of a family of measures for each aim, and access to data associated with those measures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09800"/>
            <a:ext cx="80010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>
                <a:solidFill>
                  <a:srgbClr val="B31D26"/>
                </a:solidFill>
                <a:latin typeface="Arial" charset="0"/>
                <a:cs typeface="Arial" charset="0"/>
              </a:rPr>
              <a:t>Model for Improvement: How will we know that a change is an improvement</a:t>
            </a:r>
            <a:r>
              <a:rPr lang="en-US" sz="2500" b="1" dirty="0" smtClean="0">
                <a:solidFill>
                  <a:srgbClr val="B31D26"/>
                </a:solidFill>
                <a:latin typeface="Arial" charset="0"/>
                <a:cs typeface="Arial" charset="0"/>
              </a:rPr>
              <a:t>?</a:t>
            </a:r>
          </a:p>
          <a:p>
            <a:pPr marL="171450" lvl="0" indent="-171450" defTabSz="685800">
              <a:spcBef>
                <a:spcPts val="1100"/>
              </a:spcBef>
            </a:pPr>
            <a:r>
              <a:rPr lang="en-US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Measurement</a:t>
            </a: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is a critical part of testing and implementing changes</a:t>
            </a:r>
          </a:p>
          <a:p>
            <a:pPr marL="171450" lvl="0" indent="-171450" defTabSz="685800"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Measures tell a team whether the changes they are making actually lead to improvement</a:t>
            </a:r>
          </a:p>
          <a:p>
            <a:pPr marL="171450" lvl="0" indent="-171450" defTabSz="685800"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Measurement for improvement should not be confused with measurement for research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Establishing Measures</a:t>
            </a:r>
          </a:p>
        </p:txBody>
      </p:sp>
    </p:spTree>
    <p:extLst>
      <p:ext uri="{BB962C8B-B14F-4D97-AF65-F5344CB8AC3E}">
        <p14:creationId xmlns:p14="http://schemas.microsoft.com/office/powerpoint/2010/main" val="275601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133600"/>
            <a:ext cx="8001000" cy="4267200"/>
          </a:xfrm>
        </p:spPr>
        <p:txBody>
          <a:bodyPr>
            <a:normAutofit/>
          </a:bodyPr>
          <a:lstStyle/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Why are well defined measures important?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Selecting Measures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578568"/>
              </p:ext>
            </p:extLst>
          </p:nvPr>
        </p:nvGraphicFramePr>
        <p:xfrm>
          <a:off x="1752600" y="2743200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96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7696200" cy="41910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What does the concept defining data measures mean?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9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Data definitions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9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Observed data points / subjective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9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Patient-reported data / subjective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9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Measured data points / objective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Defining Measures</a:t>
            </a:r>
          </a:p>
        </p:txBody>
      </p:sp>
    </p:spTree>
    <p:extLst>
      <p:ext uri="{BB962C8B-B14F-4D97-AF65-F5344CB8AC3E}">
        <p14:creationId xmlns:p14="http://schemas.microsoft.com/office/powerpoint/2010/main" val="3774324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362200"/>
            <a:ext cx="8001000" cy="3810000"/>
          </a:xfrm>
        </p:spPr>
        <p:txBody>
          <a:bodyPr>
            <a:normAutofit/>
          </a:bodyPr>
          <a:lstStyle/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Defining what will be measured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Different types of measures comprise a “family”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Outcome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Process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Balancing or Structure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Steps in Defining Measures</a:t>
            </a:r>
          </a:p>
        </p:txBody>
      </p:sp>
    </p:spTree>
    <p:extLst>
      <p:ext uri="{BB962C8B-B14F-4D97-AF65-F5344CB8AC3E}">
        <p14:creationId xmlns:p14="http://schemas.microsoft.com/office/powerpoint/2010/main" val="91085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41910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Using a family of measures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9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Rationale is to represent all areas of the quality of a problem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9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Defining a “family” of measures</a:t>
            </a:r>
          </a:p>
          <a:p>
            <a:pPr marL="514350" lvl="1" indent="-265176" defTabSz="685800">
              <a:lnSpc>
                <a:spcPct val="90000"/>
              </a:lnSpc>
              <a:spcBef>
                <a:spcPts val="9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Selecting a family of measures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Include a Family of Measures</a:t>
            </a:r>
          </a:p>
        </p:txBody>
      </p:sp>
    </p:spTree>
    <p:extLst>
      <p:ext uri="{BB962C8B-B14F-4D97-AF65-F5344CB8AC3E}">
        <p14:creationId xmlns:p14="http://schemas.microsoft.com/office/powerpoint/2010/main" val="854804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95600" cy="487362"/>
          </a:xfrm>
        </p:spPr>
        <p:txBody>
          <a:bodyPr>
            <a:noAutofit/>
          </a:bodyPr>
          <a:lstStyle/>
          <a:p>
            <a:r>
              <a:rPr lang="en-US" dirty="0"/>
              <a:t>Types of Performance Measures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32053" y="3134435"/>
            <a:ext cx="2463558" cy="1697391"/>
          </a:xfrm>
          <a:prstGeom prst="round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3000" b="-33000"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Freeform 4"/>
          <p:cNvSpPr/>
          <p:nvPr/>
        </p:nvSpPr>
        <p:spPr>
          <a:xfrm>
            <a:off x="1509123" y="4928974"/>
            <a:ext cx="1626661" cy="682429"/>
          </a:xfrm>
          <a:custGeom>
            <a:avLst/>
            <a:gdLst>
              <a:gd name="connsiteX0" fmla="*/ 0 w 2463558"/>
              <a:gd name="connsiteY0" fmla="*/ 0 h 913980"/>
              <a:gd name="connsiteX1" fmla="*/ 2463558 w 2463558"/>
              <a:gd name="connsiteY1" fmla="*/ 0 h 913980"/>
              <a:gd name="connsiteX2" fmla="*/ 2463558 w 2463558"/>
              <a:gd name="connsiteY2" fmla="*/ 913980 h 913980"/>
              <a:gd name="connsiteX3" fmla="*/ 0 w 2463558"/>
              <a:gd name="connsiteY3" fmla="*/ 913980 h 913980"/>
              <a:gd name="connsiteX4" fmla="*/ 0 w 2463558"/>
              <a:gd name="connsiteY4" fmla="*/ 0 h 913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3558" h="913980">
                <a:moveTo>
                  <a:pt x="0" y="0"/>
                </a:moveTo>
                <a:lnTo>
                  <a:pt x="2463558" y="0"/>
                </a:lnTo>
                <a:lnTo>
                  <a:pt x="2463558" y="913980"/>
                </a:lnTo>
                <a:lnTo>
                  <a:pt x="0" y="9139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0" numCol="1" spcCol="1270" anchor="t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Outcome</a:t>
            </a:r>
            <a:endParaRPr lang="en-US" sz="2400" kern="1200" dirty="0"/>
          </a:p>
        </p:txBody>
      </p:sp>
      <p:sp>
        <p:nvSpPr>
          <p:cNvPr id="6" name="Rounded Rectangle 5"/>
          <p:cNvSpPr/>
          <p:nvPr/>
        </p:nvSpPr>
        <p:spPr>
          <a:xfrm>
            <a:off x="3758703" y="3124200"/>
            <a:ext cx="2463558" cy="1697391"/>
          </a:xfrm>
          <a:prstGeom prst="round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7000" r="-7000"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4208647" y="4923673"/>
            <a:ext cx="1635115" cy="687730"/>
          </a:xfrm>
          <a:custGeom>
            <a:avLst/>
            <a:gdLst>
              <a:gd name="connsiteX0" fmla="*/ 0 w 2463558"/>
              <a:gd name="connsiteY0" fmla="*/ 0 h 913980"/>
              <a:gd name="connsiteX1" fmla="*/ 2463558 w 2463558"/>
              <a:gd name="connsiteY1" fmla="*/ 0 h 913980"/>
              <a:gd name="connsiteX2" fmla="*/ 2463558 w 2463558"/>
              <a:gd name="connsiteY2" fmla="*/ 913980 h 913980"/>
              <a:gd name="connsiteX3" fmla="*/ 0 w 2463558"/>
              <a:gd name="connsiteY3" fmla="*/ 913980 h 913980"/>
              <a:gd name="connsiteX4" fmla="*/ 0 w 2463558"/>
              <a:gd name="connsiteY4" fmla="*/ 0 h 913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3558" h="913980">
                <a:moveTo>
                  <a:pt x="0" y="0"/>
                </a:moveTo>
                <a:lnTo>
                  <a:pt x="2463558" y="0"/>
                </a:lnTo>
                <a:lnTo>
                  <a:pt x="2463558" y="913980"/>
                </a:lnTo>
                <a:lnTo>
                  <a:pt x="0" y="9139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0" numCol="1" spcCol="1270" anchor="t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Process</a:t>
            </a:r>
            <a:endParaRPr lang="en-US" sz="2400" kern="1200" dirty="0"/>
          </a:p>
        </p:txBody>
      </p:sp>
      <p:sp>
        <p:nvSpPr>
          <p:cNvPr id="8" name="Rounded Rectangle 7"/>
          <p:cNvSpPr/>
          <p:nvPr/>
        </p:nvSpPr>
        <p:spPr>
          <a:xfrm>
            <a:off x="1047133" y="3123249"/>
            <a:ext cx="2463558" cy="1697391"/>
          </a:xfrm>
          <a:prstGeom prst="round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" b="-4000"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 8"/>
          <p:cNvSpPr/>
          <p:nvPr/>
        </p:nvSpPr>
        <p:spPr>
          <a:xfrm>
            <a:off x="6831580" y="4946045"/>
            <a:ext cx="1639268" cy="687730"/>
          </a:xfrm>
          <a:custGeom>
            <a:avLst/>
            <a:gdLst>
              <a:gd name="connsiteX0" fmla="*/ 0 w 2463558"/>
              <a:gd name="connsiteY0" fmla="*/ 0 h 913980"/>
              <a:gd name="connsiteX1" fmla="*/ 2463558 w 2463558"/>
              <a:gd name="connsiteY1" fmla="*/ 0 h 913980"/>
              <a:gd name="connsiteX2" fmla="*/ 2463558 w 2463558"/>
              <a:gd name="connsiteY2" fmla="*/ 913980 h 913980"/>
              <a:gd name="connsiteX3" fmla="*/ 0 w 2463558"/>
              <a:gd name="connsiteY3" fmla="*/ 913980 h 913980"/>
              <a:gd name="connsiteX4" fmla="*/ 0 w 2463558"/>
              <a:gd name="connsiteY4" fmla="*/ 0 h 913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3558" h="913980">
                <a:moveTo>
                  <a:pt x="0" y="0"/>
                </a:moveTo>
                <a:lnTo>
                  <a:pt x="2463558" y="0"/>
                </a:lnTo>
                <a:lnTo>
                  <a:pt x="2463558" y="913980"/>
                </a:lnTo>
                <a:lnTo>
                  <a:pt x="0" y="9139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0" numCol="1" spcCol="1270" anchor="t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/>
              <a:t>Structure</a:t>
            </a:r>
            <a:endParaRPr lang="en-US" sz="2400" kern="1200" dirty="0"/>
          </a:p>
        </p:txBody>
      </p:sp>
    </p:spTree>
    <p:extLst>
      <p:ext uri="{BB962C8B-B14F-4D97-AF65-F5344CB8AC3E}">
        <p14:creationId xmlns:p14="http://schemas.microsoft.com/office/powerpoint/2010/main" val="208847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Family of Measures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747750"/>
              </p:ext>
            </p:extLst>
          </p:nvPr>
        </p:nvGraphicFramePr>
        <p:xfrm>
          <a:off x="897196" y="2514600"/>
          <a:ext cx="7886701" cy="2621280"/>
        </p:xfrm>
        <a:graphic>
          <a:graphicData uri="http://schemas.openxmlformats.org/drawingml/2006/table">
            <a:tbl>
              <a:tblPr firstRow="1" bandRow="1"/>
              <a:tblGrid>
                <a:gridCol w="1593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1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Type of Measure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Care Transition FOM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Outcome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Are the care interventions effective? Patient outcome, voice of the customer, system performance, length</a:t>
                      </a:r>
                      <a:r>
                        <a:rPr lang="en-US" sz="1400" baseline="0" dirty="0" smtClean="0"/>
                        <a:t> of stay, etc.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Medication reconciliation is accurate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Are the </a:t>
                      </a:r>
                      <a:r>
                        <a:rPr lang="en-US" sz="1400" baseline="0" dirty="0" smtClean="0"/>
                        <a:t>steps in care delivery process working according to IOM STEEP quality criteria? Safe, timely, efficient, effective, equitably, patient-centered processes?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RN used skill-based teaching method at discharge in 100% of patients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4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Balancing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Using</a:t>
                      </a:r>
                      <a:r>
                        <a:rPr lang="en-US" sz="1400" baseline="0" dirty="0" smtClean="0"/>
                        <a:t> different clinical units, patient populations, or system characteristics to assess impact of a change 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Cost</a:t>
                      </a:r>
                      <a:r>
                        <a:rPr lang="en-US" sz="1400" baseline="0" dirty="0" smtClean="0"/>
                        <a:t> of medication reconciliation process is neutral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11594"/>
              </p:ext>
            </p:extLst>
          </p:nvPr>
        </p:nvGraphicFramePr>
        <p:xfrm>
          <a:off x="897196" y="2514600"/>
          <a:ext cx="7886701" cy="1912620"/>
        </p:xfrm>
        <a:graphic>
          <a:graphicData uri="http://schemas.openxmlformats.org/drawingml/2006/table">
            <a:tbl>
              <a:tblPr firstRow="1" bandRow="1"/>
              <a:tblGrid>
                <a:gridCol w="1593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1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Type of Measure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Care Transition FOM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Outcome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Are the care interventions effective? Patient outcome, voice of the customer, system performance, length</a:t>
                      </a:r>
                      <a:r>
                        <a:rPr lang="en-US" sz="1400" baseline="0" dirty="0" smtClean="0"/>
                        <a:t> of stay, etc.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Medication reconciliation is accurate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Are the </a:t>
                      </a:r>
                      <a:r>
                        <a:rPr lang="en-US" sz="1400" baseline="0" dirty="0" smtClean="0"/>
                        <a:t>steps in care delivery process working according to IOM STEEP quality criteria? Safe, timely, efficient, effective, equitably, patient-centered processes?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RN used skill-based teaching method at discharge in 100% of patients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650810"/>
              </p:ext>
            </p:extLst>
          </p:nvPr>
        </p:nvGraphicFramePr>
        <p:xfrm>
          <a:off x="897196" y="2514600"/>
          <a:ext cx="7886701" cy="990600"/>
        </p:xfrm>
        <a:graphic>
          <a:graphicData uri="http://schemas.openxmlformats.org/drawingml/2006/table">
            <a:tbl>
              <a:tblPr firstRow="1" bandRow="1"/>
              <a:tblGrid>
                <a:gridCol w="1593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1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Type of Measure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Care Transition FOM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Outcome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Are the care interventions effective? Patient outcome, voice of the customer, system performance, length</a:t>
                      </a:r>
                      <a:r>
                        <a:rPr lang="en-US" sz="1400" baseline="0" dirty="0" smtClean="0"/>
                        <a:t> of stay, etc.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 smtClean="0"/>
                        <a:t>Medication reconciliation is accurate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714827"/>
              </p:ext>
            </p:extLst>
          </p:nvPr>
        </p:nvGraphicFramePr>
        <p:xfrm>
          <a:off x="897196" y="2514600"/>
          <a:ext cx="7886701" cy="281940"/>
        </p:xfrm>
        <a:graphic>
          <a:graphicData uri="http://schemas.openxmlformats.org/drawingml/2006/table">
            <a:tbl>
              <a:tblPr firstRow="1" bandRow="1"/>
              <a:tblGrid>
                <a:gridCol w="1593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1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Type of Measure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/>
                        <a:t>Care Transition FOM</a:t>
                      </a:r>
                      <a:endParaRPr lang="en-US" sz="1400" dirty="0"/>
                    </a:p>
                  </a:txBody>
                  <a:tcPr marL="91884" marR="91884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79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8602</TotalTime>
  <Words>436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.HelveticaNeueDeskInterface-Regular</vt:lpstr>
      <vt:lpstr>Arial</vt:lpstr>
      <vt:lpstr>Calibri</vt:lpstr>
      <vt:lpstr>Language of data Presentation</vt:lpstr>
      <vt:lpstr>Module 4 Part 2 Selecting Measures</vt:lpstr>
      <vt:lpstr>Objectives</vt:lpstr>
      <vt:lpstr>Establishing Measures</vt:lpstr>
      <vt:lpstr>Selecting Measures</vt:lpstr>
      <vt:lpstr>Defining Measures</vt:lpstr>
      <vt:lpstr>Steps in Defining Measures</vt:lpstr>
      <vt:lpstr>Include a Family of Measures</vt:lpstr>
      <vt:lpstr>Types of Performance Measures</vt:lpstr>
      <vt:lpstr>Family of Measures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162</cp:revision>
  <dcterms:created xsi:type="dcterms:W3CDTF">2015-10-23T20:51:38Z</dcterms:created>
  <dcterms:modified xsi:type="dcterms:W3CDTF">2017-12-04T20:42:09Z</dcterms:modified>
</cp:coreProperties>
</file>