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94" r:id="rId3"/>
    <p:sldId id="261" r:id="rId4"/>
    <p:sldId id="260" r:id="rId5"/>
    <p:sldId id="257" r:id="rId6"/>
    <p:sldId id="295" r:id="rId7"/>
    <p:sldId id="296" r:id="rId8"/>
    <p:sldId id="297" r:id="rId9"/>
    <p:sldId id="298" r:id="rId10"/>
    <p:sldId id="304" r:id="rId11"/>
    <p:sldId id="303" r:id="rId12"/>
    <p:sldId id="300" r:id="rId13"/>
    <p:sldId id="302" r:id="rId14"/>
    <p:sldId id="30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AD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04"/>
    <p:restoredTop sz="82596" autoAdjust="0"/>
  </p:normalViewPr>
  <p:slideViewPr>
    <p:cSldViewPr>
      <p:cViewPr varScale="1">
        <p:scale>
          <a:sx n="65" d="100"/>
          <a:sy n="65" d="100"/>
        </p:scale>
        <p:origin x="90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885479-A69A-3643-B4F3-27A29E195752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F83CF4-7647-B846-AC43-EEEF2A170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552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83CF4-7647-B846-AC43-EEEF2A170B8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3511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83CF4-7647-B846-AC43-EEEF2A170B8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934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04800" y="3200400"/>
            <a:ext cx="8382000" cy="1600199"/>
          </a:xfrm>
        </p:spPr>
        <p:txBody>
          <a:bodyPr/>
          <a:lstStyle>
            <a:lvl1pPr algn="l">
              <a:defRPr b="1" baseline="0"/>
            </a:lvl1pPr>
          </a:lstStyle>
          <a:p>
            <a:r>
              <a:rPr lang="en-US" dirty="0"/>
              <a:t>PRESENTATION </a:t>
            </a:r>
            <a:br>
              <a:rPr lang="en-US" dirty="0"/>
            </a:br>
            <a:r>
              <a:rPr lang="en-US" dirty="0"/>
              <a:t>TITLE HERE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953000"/>
            <a:ext cx="6400800" cy="609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CE565-B6ED-4EFC-86DA-70B9D7DFB86B}" type="datetimeFigureOut">
              <a:rPr lang="en-US" smtClean="0"/>
              <a:pPr/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0D618-719B-498B-83FF-BED5B87DA2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629400"/>
            <a:ext cx="9144000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609600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 descr="\\BRENDA\kompleks file server\All Client Projects\The Language of Data\Prepped Files\final-logo-colored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4630" y="1676400"/>
            <a:ext cx="3722570" cy="1295400"/>
          </a:xfrm>
          <a:prstGeom prst="rect">
            <a:avLst/>
          </a:prstGeom>
          <a:noFill/>
        </p:spPr>
      </p:pic>
      <p:sp>
        <p:nvSpPr>
          <p:cNvPr id="12" name="Rectangle 11"/>
          <p:cNvSpPr/>
          <p:nvPr userDrawn="1"/>
        </p:nvSpPr>
        <p:spPr>
          <a:xfrm>
            <a:off x="0" y="228600"/>
            <a:ext cx="9144000" cy="304800"/>
          </a:xfrm>
          <a:prstGeom prst="rect">
            <a:avLst/>
          </a:prstGeom>
          <a:solidFill>
            <a:srgbClr val="D7BC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057400"/>
            <a:ext cx="7239000" cy="45259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4267200"/>
            <a:ext cx="381000" cy="25908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1676400"/>
            <a:ext cx="381000" cy="2590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381000" cy="1143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990600"/>
            <a:ext cx="42672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 userDrawn="1"/>
        </p:nvCxnSpPr>
        <p:spPr>
          <a:xfrm rot="5400000">
            <a:off x="952500" y="1409700"/>
            <a:ext cx="533400" cy="1588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12" name="Picture 11" descr="logo-boxes-01-01-0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58000" y="-152400"/>
            <a:ext cx="3103417" cy="2743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47800" y="1143000"/>
            <a:ext cx="2209800" cy="487362"/>
          </a:xfrm>
        </p:spPr>
        <p:txBody>
          <a:bodyPr>
            <a:normAutofit/>
          </a:bodyPr>
          <a:lstStyle>
            <a:lvl1pPr algn="l"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goes here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228600"/>
            <a:ext cx="3581400" cy="5791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553200"/>
            <a:ext cx="3581400" cy="3048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6019800"/>
            <a:ext cx="3581400" cy="533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3581400" cy="2286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0" hasCustomPrompt="1"/>
          </p:nvPr>
        </p:nvSpPr>
        <p:spPr>
          <a:xfrm>
            <a:off x="3810000" y="4191000"/>
            <a:ext cx="4953000" cy="609600"/>
          </a:xfrm>
        </p:spPr>
        <p:txBody>
          <a:bodyPr/>
          <a:lstStyle>
            <a:lvl1pPr>
              <a:buNone/>
              <a:defRPr b="1" baseline="0"/>
            </a:lvl1pPr>
          </a:lstStyle>
          <a:p>
            <a:pPr lvl="0"/>
            <a:r>
              <a:rPr lang="en-US" dirty="0"/>
              <a:t>TRANSITION SLIDE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1" hasCustomPrompt="1"/>
          </p:nvPr>
        </p:nvSpPr>
        <p:spPr>
          <a:xfrm>
            <a:off x="3810000" y="4876800"/>
            <a:ext cx="3962400" cy="914400"/>
          </a:xfrm>
        </p:spPr>
        <p:txBody>
          <a:bodyPr>
            <a:normAutofit/>
          </a:bodyPr>
          <a:lstStyle>
            <a:lvl1pPr>
              <a:buNone/>
              <a:defRPr sz="1800" baseline="0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23" name="Content Placeholder 22"/>
          <p:cNvSpPr>
            <a:spLocks noGrp="1"/>
          </p:cNvSpPr>
          <p:nvPr>
            <p:ph sz="quarter" idx="12" hasCustomPrompt="1"/>
          </p:nvPr>
        </p:nvSpPr>
        <p:spPr>
          <a:xfrm>
            <a:off x="838200" y="1600200"/>
            <a:ext cx="2286000" cy="3200400"/>
          </a:xfrm>
        </p:spPr>
        <p:txBody>
          <a:bodyPr>
            <a:normAutofit/>
          </a:bodyPr>
          <a:lstStyle>
            <a:lvl1pPr>
              <a:buNone/>
              <a:defRPr sz="20000" b="1">
                <a:solidFill>
                  <a:schemeClr val="accent1">
                    <a:lumMod val="90000"/>
                    <a:lumOff val="10000"/>
                  </a:schemeClr>
                </a:solidFill>
              </a:defRPr>
            </a:lvl1pPr>
          </a:lstStyle>
          <a:p>
            <a:pPr lvl="0"/>
            <a:r>
              <a:rPr lang="en-US" dirty="0"/>
              <a:t>1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4267200"/>
            <a:ext cx="381000" cy="25908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1676400"/>
            <a:ext cx="381000" cy="2590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381000" cy="1143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990600"/>
            <a:ext cx="42672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90000"/>
                  <a:lumOff val="10000"/>
                </a:schemeClr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 rot="5400000">
            <a:off x="952500" y="1409700"/>
            <a:ext cx="533400" cy="1588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13" name="Picture 12" descr="logo-boxes-01-01-0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58000" y="-152400"/>
            <a:ext cx="3103417" cy="27432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1447800" y="1143000"/>
            <a:ext cx="2209800" cy="487362"/>
          </a:xfrm>
        </p:spPr>
        <p:txBody>
          <a:bodyPr>
            <a:normAutofit/>
          </a:bodyPr>
          <a:lstStyle>
            <a:lvl1pPr algn="l"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goes here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609600" y="2362200"/>
            <a:ext cx="2667000" cy="609600"/>
          </a:xfrm>
        </p:spPr>
        <p:txBody>
          <a:bodyPr/>
          <a:lstStyle>
            <a:lvl1pPr>
              <a:buNone/>
              <a:defRPr b="1" baseline="0"/>
            </a:lvl1pPr>
          </a:lstStyle>
          <a:p>
            <a:pPr lvl="0"/>
            <a:r>
              <a:rPr lang="en-US" dirty="0"/>
              <a:t>Title here</a:t>
            </a:r>
          </a:p>
          <a:p>
            <a:pPr lvl="0"/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609600" y="3124200"/>
            <a:ext cx="2667000" cy="3352800"/>
          </a:xfrm>
        </p:spPr>
        <p:txBody>
          <a:bodyPr>
            <a:normAutofit/>
          </a:bodyPr>
          <a:lstStyle>
            <a:lvl1pPr>
              <a:buNone/>
              <a:defRPr sz="1800" b="0" baseline="0"/>
            </a:lvl1pPr>
          </a:lstStyle>
          <a:p>
            <a:pPr lvl="0"/>
            <a:r>
              <a:rPr lang="en-US" sz="1800" b="0" dirty="0"/>
              <a:t>Text goes here</a:t>
            </a:r>
            <a:endParaRPr lang="en-US" dirty="0"/>
          </a:p>
        </p:txBody>
      </p:sp>
      <p:sp>
        <p:nvSpPr>
          <p:cNvPr id="18" name="Text Placeholder 15"/>
          <p:cNvSpPr>
            <a:spLocks noGrp="1"/>
          </p:cNvSpPr>
          <p:nvPr>
            <p:ph type="body" sz="quarter" idx="12" hasCustomPrompt="1"/>
          </p:nvPr>
        </p:nvSpPr>
        <p:spPr>
          <a:xfrm>
            <a:off x="3429000" y="2362200"/>
            <a:ext cx="2667000" cy="609600"/>
          </a:xfrm>
        </p:spPr>
        <p:txBody>
          <a:bodyPr/>
          <a:lstStyle>
            <a:lvl1pPr>
              <a:buNone/>
              <a:defRPr b="1" baseline="0"/>
            </a:lvl1pPr>
          </a:lstStyle>
          <a:p>
            <a:pPr lvl="0"/>
            <a:r>
              <a:rPr lang="en-US" dirty="0"/>
              <a:t>Title here</a:t>
            </a:r>
          </a:p>
          <a:p>
            <a:pPr lvl="0"/>
            <a:endParaRPr lang="en-US" dirty="0"/>
          </a:p>
        </p:txBody>
      </p:sp>
      <p:sp>
        <p:nvSpPr>
          <p:cNvPr id="19" name="Text Placeholder 15"/>
          <p:cNvSpPr>
            <a:spLocks noGrp="1"/>
          </p:cNvSpPr>
          <p:nvPr>
            <p:ph type="body" sz="quarter" idx="13" hasCustomPrompt="1"/>
          </p:nvPr>
        </p:nvSpPr>
        <p:spPr>
          <a:xfrm>
            <a:off x="3429000" y="3124200"/>
            <a:ext cx="2667000" cy="3352800"/>
          </a:xfrm>
        </p:spPr>
        <p:txBody>
          <a:bodyPr>
            <a:normAutofit/>
          </a:bodyPr>
          <a:lstStyle>
            <a:lvl1pPr>
              <a:buNone/>
              <a:defRPr sz="1800" b="0" baseline="0"/>
            </a:lvl1pPr>
          </a:lstStyle>
          <a:p>
            <a:pPr lvl="0"/>
            <a:r>
              <a:rPr lang="en-US" sz="1800" b="0" dirty="0"/>
              <a:t>Text goes here</a:t>
            </a:r>
            <a:endParaRPr lang="en-US" dirty="0"/>
          </a:p>
        </p:txBody>
      </p:sp>
      <p:sp>
        <p:nvSpPr>
          <p:cNvPr id="20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6248400" y="2362200"/>
            <a:ext cx="2667000" cy="609600"/>
          </a:xfrm>
        </p:spPr>
        <p:txBody>
          <a:bodyPr/>
          <a:lstStyle>
            <a:lvl1pPr>
              <a:buNone/>
              <a:defRPr b="1" baseline="0"/>
            </a:lvl1pPr>
          </a:lstStyle>
          <a:p>
            <a:pPr lvl="0"/>
            <a:r>
              <a:rPr lang="en-US" dirty="0"/>
              <a:t>Title here</a:t>
            </a:r>
          </a:p>
          <a:p>
            <a:pPr lvl="0"/>
            <a:endParaRPr lang="en-US" dirty="0"/>
          </a:p>
        </p:txBody>
      </p:sp>
      <p:sp>
        <p:nvSpPr>
          <p:cNvPr id="21" name="Text Placeholder 15"/>
          <p:cNvSpPr>
            <a:spLocks noGrp="1"/>
          </p:cNvSpPr>
          <p:nvPr>
            <p:ph type="body" sz="quarter" idx="15" hasCustomPrompt="1"/>
          </p:nvPr>
        </p:nvSpPr>
        <p:spPr>
          <a:xfrm>
            <a:off x="6248400" y="3124200"/>
            <a:ext cx="2667000" cy="3352800"/>
          </a:xfrm>
        </p:spPr>
        <p:txBody>
          <a:bodyPr>
            <a:normAutofit/>
          </a:bodyPr>
          <a:lstStyle>
            <a:lvl1pPr>
              <a:buNone/>
              <a:defRPr sz="1800" b="0" baseline="0"/>
            </a:lvl1pPr>
          </a:lstStyle>
          <a:p>
            <a:pPr lvl="0"/>
            <a:r>
              <a:rPr lang="en-US" sz="1800" b="0" dirty="0"/>
              <a:t>Text goes here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4267200"/>
            <a:ext cx="381000" cy="25908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1676400"/>
            <a:ext cx="381000" cy="2590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0" y="0"/>
            <a:ext cx="381000" cy="1143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0" y="990600"/>
            <a:ext cx="42672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90000"/>
                  <a:lumOff val="10000"/>
                </a:schemeClr>
              </a:solidFill>
            </a:endParaRPr>
          </a:p>
        </p:txBody>
      </p:sp>
      <p:pic>
        <p:nvPicPr>
          <p:cNvPr id="14" name="Picture 13" descr="logo-boxes-01-01-0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58000" y="-152400"/>
            <a:ext cx="3103417" cy="2743200"/>
          </a:xfrm>
          <a:prstGeom prst="rect">
            <a:avLst/>
          </a:prstGeom>
        </p:spPr>
      </p:pic>
      <p:sp>
        <p:nvSpPr>
          <p:cNvPr id="15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2362200"/>
            <a:ext cx="3733800" cy="609600"/>
          </a:xfrm>
        </p:spPr>
        <p:txBody>
          <a:bodyPr/>
          <a:lstStyle>
            <a:lvl1pPr>
              <a:buNone/>
              <a:defRPr b="1" baseline="0"/>
            </a:lvl1pPr>
          </a:lstStyle>
          <a:p>
            <a:pPr lvl="0"/>
            <a:r>
              <a:rPr lang="en-US" dirty="0"/>
              <a:t>Title here</a:t>
            </a:r>
          </a:p>
          <a:p>
            <a:pPr lvl="0"/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0" y="3124200"/>
            <a:ext cx="3733800" cy="3352800"/>
          </a:xfrm>
        </p:spPr>
        <p:txBody>
          <a:bodyPr>
            <a:normAutofit/>
          </a:bodyPr>
          <a:lstStyle>
            <a:lvl1pPr>
              <a:buNone/>
              <a:defRPr sz="1800" b="0" baseline="0"/>
            </a:lvl1pPr>
          </a:lstStyle>
          <a:p>
            <a:pPr lvl="0"/>
            <a:r>
              <a:rPr lang="en-US" sz="1800" b="0" dirty="0"/>
              <a:t>Text goes here</a:t>
            </a:r>
            <a:endParaRPr lang="en-US" dirty="0"/>
          </a:p>
        </p:txBody>
      </p:sp>
      <p:sp>
        <p:nvSpPr>
          <p:cNvPr id="19" name="Text Placeholder 15"/>
          <p:cNvSpPr>
            <a:spLocks noGrp="1"/>
          </p:cNvSpPr>
          <p:nvPr>
            <p:ph type="body" sz="quarter" idx="12" hasCustomPrompt="1"/>
          </p:nvPr>
        </p:nvSpPr>
        <p:spPr>
          <a:xfrm>
            <a:off x="4876800" y="2362200"/>
            <a:ext cx="3733800" cy="609600"/>
          </a:xfrm>
        </p:spPr>
        <p:txBody>
          <a:bodyPr/>
          <a:lstStyle>
            <a:lvl1pPr>
              <a:buNone/>
              <a:defRPr b="1" baseline="0"/>
            </a:lvl1pPr>
          </a:lstStyle>
          <a:p>
            <a:pPr lvl="0"/>
            <a:r>
              <a:rPr lang="en-US" dirty="0"/>
              <a:t>Title here</a:t>
            </a:r>
          </a:p>
          <a:p>
            <a:pPr lvl="0"/>
            <a:endParaRPr lang="en-US" dirty="0"/>
          </a:p>
        </p:txBody>
      </p:sp>
      <p:sp>
        <p:nvSpPr>
          <p:cNvPr id="20" name="Text Placeholder 15"/>
          <p:cNvSpPr>
            <a:spLocks noGrp="1"/>
          </p:cNvSpPr>
          <p:nvPr>
            <p:ph type="body" sz="quarter" idx="13" hasCustomPrompt="1"/>
          </p:nvPr>
        </p:nvSpPr>
        <p:spPr>
          <a:xfrm>
            <a:off x="4876800" y="3124200"/>
            <a:ext cx="3733800" cy="3352800"/>
          </a:xfrm>
        </p:spPr>
        <p:txBody>
          <a:bodyPr>
            <a:normAutofit/>
          </a:bodyPr>
          <a:lstStyle>
            <a:lvl1pPr>
              <a:buNone/>
              <a:defRPr sz="1800" b="0" baseline="0"/>
            </a:lvl1pPr>
          </a:lstStyle>
          <a:p>
            <a:pPr lvl="0"/>
            <a:r>
              <a:rPr lang="en-US" sz="1800" b="0" dirty="0"/>
              <a:t>Text goes here</a:t>
            </a:r>
            <a:endParaRPr lang="en-US" dirty="0"/>
          </a:p>
        </p:txBody>
      </p:sp>
      <p:cxnSp>
        <p:nvCxnSpPr>
          <p:cNvPr id="21" name="Straight Connector 20"/>
          <p:cNvCxnSpPr/>
          <p:nvPr userDrawn="1"/>
        </p:nvCxnSpPr>
        <p:spPr>
          <a:xfrm rot="5400000">
            <a:off x="952500" y="1409700"/>
            <a:ext cx="533400" cy="1588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2" name="Title 1"/>
          <p:cNvSpPr>
            <a:spLocks noGrp="1"/>
          </p:cNvSpPr>
          <p:nvPr>
            <p:ph type="title" hasCustomPrompt="1"/>
          </p:nvPr>
        </p:nvSpPr>
        <p:spPr>
          <a:xfrm>
            <a:off x="1447800" y="1143000"/>
            <a:ext cx="2209800" cy="487362"/>
          </a:xfrm>
        </p:spPr>
        <p:txBody>
          <a:bodyPr>
            <a:normAutofit/>
          </a:bodyPr>
          <a:lstStyle>
            <a:lvl1pPr algn="l"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goes here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6629400"/>
            <a:ext cx="9144000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09600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228600"/>
            <a:ext cx="9144000" cy="304800"/>
          </a:xfrm>
          <a:prstGeom prst="rect">
            <a:avLst/>
          </a:prstGeom>
          <a:solidFill>
            <a:srgbClr val="D7BC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1143000" y="1905000"/>
            <a:ext cx="6705600" cy="2971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0"/>
            <a:ext cx="8763000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4267200"/>
            <a:ext cx="381000" cy="25908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1676400"/>
            <a:ext cx="381000" cy="2590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381000" cy="1143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990600"/>
            <a:ext cx="42672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90000"/>
                  <a:lumOff val="10000"/>
                </a:schemeClr>
              </a:solidFill>
            </a:endParaRPr>
          </a:p>
        </p:txBody>
      </p:sp>
      <p:cxnSp>
        <p:nvCxnSpPr>
          <p:cNvPr id="10" name="Straight Connector 9"/>
          <p:cNvCxnSpPr/>
          <p:nvPr userDrawn="1"/>
        </p:nvCxnSpPr>
        <p:spPr>
          <a:xfrm rot="5400000">
            <a:off x="952500" y="1409700"/>
            <a:ext cx="533400" cy="1588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1" name="Title 1"/>
          <p:cNvSpPr txBox="1">
            <a:spLocks/>
          </p:cNvSpPr>
          <p:nvPr userDrawn="1"/>
        </p:nvSpPr>
        <p:spPr>
          <a:xfrm>
            <a:off x="1447800" y="1143000"/>
            <a:ext cx="2209800" cy="487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20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Title goes here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2" name="Picture 11" descr="logo-boxes-01-01-0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58000" y="-152400"/>
            <a:ext cx="3103417" cy="2743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1905000"/>
            <a:ext cx="3886200" cy="4953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13" name="Rectangle 12"/>
          <p:cNvSpPr/>
          <p:nvPr userDrawn="1"/>
        </p:nvSpPr>
        <p:spPr>
          <a:xfrm>
            <a:off x="0" y="4267200"/>
            <a:ext cx="381000" cy="25908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 userDrawn="1"/>
        </p:nvSpPr>
        <p:spPr>
          <a:xfrm>
            <a:off x="0" y="1676400"/>
            <a:ext cx="381000" cy="2590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0" y="0"/>
            <a:ext cx="381000" cy="1143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 userDrawn="1"/>
        </p:nvSpPr>
        <p:spPr>
          <a:xfrm>
            <a:off x="0" y="990600"/>
            <a:ext cx="42672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90000"/>
                  <a:lumOff val="10000"/>
                </a:schemeClr>
              </a:solidFill>
            </a:endParaRPr>
          </a:p>
        </p:txBody>
      </p:sp>
      <p:cxnSp>
        <p:nvCxnSpPr>
          <p:cNvPr id="17" name="Straight Connector 16"/>
          <p:cNvCxnSpPr/>
          <p:nvPr userDrawn="1"/>
        </p:nvCxnSpPr>
        <p:spPr>
          <a:xfrm rot="5400000">
            <a:off x="952500" y="1409700"/>
            <a:ext cx="533400" cy="1588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8" name="Title 1"/>
          <p:cNvSpPr txBox="1">
            <a:spLocks/>
          </p:cNvSpPr>
          <p:nvPr userDrawn="1"/>
        </p:nvSpPr>
        <p:spPr>
          <a:xfrm>
            <a:off x="1447800" y="1143000"/>
            <a:ext cx="2209800" cy="487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20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Title goes here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1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4724400" y="1143000"/>
            <a:ext cx="3733800" cy="609600"/>
          </a:xfrm>
        </p:spPr>
        <p:txBody>
          <a:bodyPr/>
          <a:lstStyle>
            <a:lvl1pPr>
              <a:buNone/>
              <a:defRPr b="1" baseline="0"/>
            </a:lvl1pPr>
          </a:lstStyle>
          <a:p>
            <a:pPr lvl="0"/>
            <a:r>
              <a:rPr lang="en-US" dirty="0"/>
              <a:t>Title here</a:t>
            </a:r>
          </a:p>
          <a:p>
            <a:pPr lvl="0"/>
            <a:endParaRPr lang="en-US" dirty="0"/>
          </a:p>
        </p:txBody>
      </p:sp>
      <p:sp>
        <p:nvSpPr>
          <p:cNvPr id="22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4724400" y="1905000"/>
            <a:ext cx="3733800" cy="4953000"/>
          </a:xfrm>
        </p:spPr>
        <p:txBody>
          <a:bodyPr>
            <a:normAutofit/>
          </a:bodyPr>
          <a:lstStyle>
            <a:lvl1pPr>
              <a:buNone/>
              <a:defRPr sz="1800" b="0" baseline="0"/>
            </a:lvl1pPr>
          </a:lstStyle>
          <a:p>
            <a:pPr lvl="0"/>
            <a:r>
              <a:rPr lang="en-US" sz="1800" b="0" dirty="0"/>
              <a:t>Text goes here</a:t>
            </a:r>
            <a:endParaRPr lang="en-US" dirty="0"/>
          </a:p>
        </p:txBody>
      </p:sp>
      <p:pic>
        <p:nvPicPr>
          <p:cNvPr id="23" name="Picture 22" descr="logo-boxes-01-01-0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58000" y="-152400"/>
            <a:ext cx="3103417" cy="27432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9CE565-B6ED-4EFC-86DA-70B9D7DFB86B}" type="datetimeFigureOut">
              <a:rPr lang="en-US" smtClean="0"/>
              <a:pPr/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50D618-719B-498B-83FF-BED5B87DA2B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hyperlink" Target="https://www.hrsa.gov/quality/toolbox/methodology/performanceimprovement/part3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nationalqualitycenter.org/index.cfm/6101/13400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asq.org/learn-about-quality/idea-creation-tools/overview/affinity.html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5300" y="3200400"/>
            <a:ext cx="8001000" cy="1600199"/>
          </a:xfrm>
        </p:spPr>
        <p:txBody>
          <a:bodyPr>
            <a:normAutofit fontScale="90000"/>
          </a:bodyPr>
          <a:lstStyle/>
          <a:p>
            <a:r>
              <a:rPr lang="en-US" dirty="0"/>
              <a:t>Module 3 Part 3</a:t>
            </a:r>
            <a:br>
              <a:rPr lang="en-US" dirty="0"/>
            </a:br>
            <a:r>
              <a:rPr lang="en-US" b="0" dirty="0"/>
              <a:t>Developing and Implementing </a:t>
            </a:r>
            <a:br>
              <a:rPr lang="en-US" b="0" dirty="0"/>
            </a:br>
            <a:r>
              <a:rPr lang="en-US" b="0" dirty="0"/>
              <a:t>a QI Plan: Tools and Techniques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2842" y="5181600"/>
            <a:ext cx="8382000" cy="762000"/>
          </a:xfrm>
        </p:spPr>
        <p:txBody>
          <a:bodyPr>
            <a:normAutofit fontScale="55000" lnSpcReduction="20000"/>
          </a:bodyPr>
          <a:lstStyle/>
          <a:p>
            <a:pPr algn="l"/>
            <a:r>
              <a:rPr lang="en-US" dirty="0">
                <a:solidFill>
                  <a:schemeClr val="tx1"/>
                </a:solidFill>
              </a:rPr>
              <a:t>Adapted from: </a:t>
            </a:r>
          </a:p>
          <a:p>
            <a:pPr algn="l"/>
            <a:r>
              <a:rPr lang="en-US" b="1" dirty="0">
                <a:solidFill>
                  <a:schemeClr val="tx1"/>
                </a:solidFill>
              </a:rPr>
              <a:t>The Health Resources and Services Administration (HRSA) </a:t>
            </a:r>
            <a:r>
              <a:rPr lang="en-US" dirty="0">
                <a:solidFill>
                  <a:schemeClr val="tx1"/>
                </a:solidFill>
              </a:rPr>
              <a:t>Quality Toolkit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1" y="685800"/>
            <a:ext cx="32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Control Chart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801" y="1349132"/>
            <a:ext cx="4495799" cy="4645374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marL="228594" indent="-228594" defTabSz="914377">
              <a:lnSpc>
                <a:spcPct val="90000"/>
              </a:lnSpc>
              <a:spcBef>
                <a:spcPts val="1067"/>
              </a:spcBef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</a:rPr>
              <a:t>Used to monitor, control, and improve </a:t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process performance over time by studying </a:t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variation and its source</a:t>
            </a:r>
          </a:p>
          <a:p>
            <a:pPr marL="228594" indent="-228594" defTabSz="914377">
              <a:lnSpc>
                <a:spcPct val="90000"/>
              </a:lnSpc>
              <a:spcBef>
                <a:spcPts val="1067"/>
              </a:spcBef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</a:rPr>
              <a:t>Used to study how a process changes </a:t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over time</a:t>
            </a:r>
          </a:p>
          <a:p>
            <a:pPr marL="228594" indent="-228594" defTabSz="914377">
              <a:lnSpc>
                <a:spcPct val="90000"/>
              </a:lnSpc>
              <a:spcBef>
                <a:spcPts val="1067"/>
              </a:spcBef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</a:rPr>
              <a:t>Data are plotted in time order</a:t>
            </a:r>
          </a:p>
          <a:p>
            <a:pPr marL="228594" indent="-228594" defTabSz="914377">
              <a:lnSpc>
                <a:spcPct val="90000"/>
              </a:lnSpc>
              <a:spcBef>
                <a:spcPts val="1067"/>
              </a:spcBef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</a:rPr>
              <a:t>Has a central line for the average, an upper </a:t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line for the upper control limit (UCL) and a</a:t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lower line for the lower control limit (LCL) </a:t>
            </a:r>
          </a:p>
          <a:p>
            <a:pPr marL="228594" indent="-228594" defTabSz="914377">
              <a:lnSpc>
                <a:spcPct val="90000"/>
              </a:lnSpc>
              <a:spcBef>
                <a:spcPts val="1067"/>
              </a:spcBef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</a:rPr>
              <a:t>Used to identify opportunities to improve </a:t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performance or measure the effectiveness of a change in a process, procedure, or system</a:t>
            </a:r>
          </a:p>
        </p:txBody>
      </p:sp>
      <p:pic>
        <p:nvPicPr>
          <p:cNvPr id="4" name="Picture 3" descr="slide26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800" y="1349132"/>
            <a:ext cx="4365153" cy="2384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05114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2819400" cy="487362"/>
          </a:xfrm>
        </p:spPr>
        <p:txBody>
          <a:bodyPr>
            <a:normAutofit/>
          </a:bodyPr>
          <a:lstStyle/>
          <a:p>
            <a:r>
              <a:rPr lang="en-US" sz="2400" dirty="0"/>
              <a:t>Benchmarking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3400" y="1981200"/>
            <a:ext cx="3200400" cy="4665380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marL="228594" marR="0" lvl="0" indent="-228594" defTabSz="914377" eaLnBrk="1" fontAlgn="auto" latinLnBrk="0" hangingPunct="1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Involves comparing characteristics of different entities for the purpose of understanding the performance of other similar organizations and improving one’s own performance</a:t>
            </a:r>
          </a:p>
          <a:p>
            <a:pPr marL="228594" marR="0" lvl="0" indent="-228594" defTabSz="914377" eaLnBrk="1" fontAlgn="auto" latinLnBrk="0" hangingPunct="1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Enables entities to improve their position competitively by helping clarify consumer needs and modern technologies and/or processes necessary to meet those needs</a:t>
            </a:r>
          </a:p>
        </p:txBody>
      </p:sp>
      <p:pic>
        <p:nvPicPr>
          <p:cNvPr id="5" name="Picture 4" descr="slide27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269"/>
          <a:stretch/>
        </p:blipFill>
        <p:spPr>
          <a:xfrm>
            <a:off x="3949489" y="2568734"/>
            <a:ext cx="4825036" cy="339755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648200" y="1971372"/>
            <a:ext cx="3346648" cy="7076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37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33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HPHC Performance on CAHPS Composites Compared with National and Regional Averages</a:t>
            </a:r>
          </a:p>
        </p:txBody>
      </p:sp>
    </p:spTree>
    <p:extLst>
      <p:ext uri="{BB962C8B-B14F-4D97-AF65-F5344CB8AC3E}">
        <p14:creationId xmlns:p14="http://schemas.microsoft.com/office/powerpoint/2010/main" val="2745676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2819400" cy="487362"/>
          </a:xfrm>
        </p:spPr>
        <p:txBody>
          <a:bodyPr>
            <a:normAutofit/>
          </a:bodyPr>
          <a:lstStyle/>
          <a:p>
            <a:r>
              <a:rPr lang="en-US" sz="2400" dirty="0"/>
              <a:t>Storyboard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0" y="2148285"/>
            <a:ext cx="2819400" cy="1864741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marL="231642" marR="0" lvl="0" indent="-231642" defTabSz="914377" eaLnBrk="1" fontAlgn="auto" latinLnBrk="0" hangingPunct="1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133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Is a useful communication tool for effectively presenting a team’s work to a variety of audiences</a:t>
            </a:r>
          </a:p>
        </p:txBody>
      </p:sp>
      <p:pic>
        <p:nvPicPr>
          <p:cNvPr id="5" name="Picture 4" descr="slide28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800" y="2148285"/>
            <a:ext cx="4230597" cy="3986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99492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2819400" cy="487362"/>
          </a:xfrm>
        </p:spPr>
        <p:txBody>
          <a:bodyPr>
            <a:normAutofit/>
          </a:bodyPr>
          <a:lstStyle/>
          <a:p>
            <a:r>
              <a:rPr lang="en-US" sz="2400" dirty="0"/>
              <a:t>Dashboard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3400" y="1981200"/>
            <a:ext cx="3040325" cy="3391185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marL="228594" indent="-164592" defTabSz="914377">
              <a:lnSpc>
                <a:spcPct val="90000"/>
              </a:lnSpc>
              <a:spcBef>
                <a:spcPts val="1067"/>
              </a:spcBef>
              <a:buFont typeface="Arial" panose="020B0604020202020204" pitchFamily="34" charset="0"/>
              <a:buChar char="•"/>
            </a:pPr>
            <a:r>
              <a:rPr lang="en-US" sz="1900" dirty="0">
                <a:solidFill>
                  <a:srgbClr val="000000"/>
                </a:solidFill>
              </a:rPr>
              <a:t>Is a visual tool that highlights an organization’s performance in a number of designated areas of quality </a:t>
            </a:r>
          </a:p>
          <a:p>
            <a:pPr marL="228594" indent="-164592" defTabSz="914377">
              <a:lnSpc>
                <a:spcPct val="90000"/>
              </a:lnSpc>
              <a:spcBef>
                <a:spcPts val="1067"/>
              </a:spcBef>
              <a:buFont typeface="Arial" panose="020B0604020202020204" pitchFamily="34" charset="0"/>
              <a:buChar char="•"/>
            </a:pPr>
            <a:r>
              <a:rPr lang="en-US" sz="1900" dirty="0">
                <a:solidFill>
                  <a:srgbClr val="000000"/>
                </a:solidFill>
              </a:rPr>
              <a:t>It includes response actions and desired changes in system, education, and </a:t>
            </a:r>
            <a:r>
              <a:rPr lang="en-US" sz="1900" dirty="0" smtClean="0">
                <a:solidFill>
                  <a:srgbClr val="000000"/>
                </a:solidFill>
              </a:rPr>
              <a:t>compliance/competency </a:t>
            </a:r>
            <a:r>
              <a:rPr lang="en-US" sz="1900" dirty="0">
                <a:solidFill>
                  <a:srgbClr val="000000"/>
                </a:solidFill>
              </a:rPr>
              <a:t>behaviors, etc.</a:t>
            </a:r>
          </a:p>
        </p:txBody>
      </p:sp>
      <p:sp>
        <p:nvSpPr>
          <p:cNvPr id="5" name="Rectangle 4"/>
          <p:cNvSpPr/>
          <p:nvPr/>
        </p:nvSpPr>
        <p:spPr>
          <a:xfrm>
            <a:off x="3573725" y="6001673"/>
            <a:ext cx="5566797" cy="42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37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67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Source: </a:t>
            </a:r>
            <a:r>
              <a:rPr kumimoji="0" lang="en-US" sz="1067" b="0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hlinkClick r:id="rId2"/>
              </a:rPr>
              <a:t>Managing Data for Performance Improvement: Dashboard for Monitoring Improvements in Comprehensive Care.</a:t>
            </a:r>
            <a:r>
              <a:rPr kumimoji="0" lang="en-US" sz="1067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 Health Resources and Services Administration.</a:t>
            </a:r>
          </a:p>
        </p:txBody>
      </p:sp>
      <p:pic>
        <p:nvPicPr>
          <p:cNvPr id="6" name="Picture 5" descr="slide29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4" t="6371" r="1278" b="676"/>
          <a:stretch/>
        </p:blipFill>
        <p:spPr>
          <a:xfrm>
            <a:off x="3573725" y="2195075"/>
            <a:ext cx="5116444" cy="3474958"/>
          </a:xfrm>
          <a:prstGeom prst="rect">
            <a:avLst/>
          </a:prstGeom>
          <a:ln>
            <a:solidFill>
              <a:srgbClr val="000000"/>
            </a:solidFill>
          </a:ln>
        </p:spPr>
      </p:pic>
      <p:sp>
        <p:nvSpPr>
          <p:cNvPr id="7" name="Rectangle 6"/>
          <p:cNvSpPr/>
          <p:nvPr/>
        </p:nvSpPr>
        <p:spPr>
          <a:xfrm>
            <a:off x="4304724" y="1612148"/>
            <a:ext cx="4104797" cy="502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37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33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Dashboard for a Monitoring Improvements in Comprehensive Diabetes Care</a:t>
            </a:r>
          </a:p>
        </p:txBody>
      </p:sp>
    </p:spTree>
    <p:extLst>
      <p:ext uri="{BB962C8B-B14F-4D97-AF65-F5344CB8AC3E}">
        <p14:creationId xmlns:p14="http://schemas.microsoft.com/office/powerpoint/2010/main" val="3392643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2286000"/>
            <a:ext cx="8001000" cy="2438400"/>
          </a:xfrm>
        </p:spPr>
        <p:txBody>
          <a:bodyPr>
            <a:normAutofit/>
          </a:bodyPr>
          <a:lstStyle/>
          <a:p>
            <a:pPr marL="228594" lvl="0" indent="-228594" defTabSz="914377">
              <a:lnSpc>
                <a:spcPct val="90000"/>
              </a:lnSpc>
              <a:spcBef>
                <a:spcPts val="1467"/>
              </a:spcBef>
            </a:pPr>
            <a:r>
              <a:rPr lang="en-US" sz="28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There are many tools available to help facilitate change and help QI efforts.</a:t>
            </a:r>
          </a:p>
          <a:p>
            <a:pPr marL="228594" lvl="0" indent="-228594" defTabSz="914377">
              <a:lnSpc>
                <a:spcPct val="90000"/>
              </a:lnSpc>
              <a:spcBef>
                <a:spcPts val="1467"/>
              </a:spcBef>
            </a:pPr>
            <a:r>
              <a:rPr lang="en-US" sz="28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Choose tools and charts that will represent needed metrics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2819400" cy="487362"/>
          </a:xfrm>
        </p:spPr>
        <p:txBody>
          <a:bodyPr>
            <a:noAutofit/>
          </a:bodyPr>
          <a:lstStyle/>
          <a:p>
            <a:r>
              <a:rPr lang="en-US" sz="3200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2369171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597769" y="1295400"/>
            <a:ext cx="10515600" cy="1325563"/>
          </a:xfrm>
          <a:prstGeom prst="rect">
            <a:avLst/>
          </a:prstGeom>
        </p:spPr>
        <p:txBody>
          <a:bodyPr vert="horz" lIns="0" tIns="45720" rIns="0" bIns="45720" rtlCol="0" anchor="t" anchorCtr="0">
            <a:norm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733" kern="1200">
                <a:solidFill>
                  <a:srgbClr val="B31D26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733" b="0" i="0" u="none" strike="noStrike" kern="1200" cap="none" spc="0" normalizeH="0" baseline="0" noProof="0" dirty="0" smtClean="0">
                <a:ln>
                  <a:noFill/>
                </a:ln>
                <a:solidFill>
                  <a:srgbClr val="B31D26"/>
                </a:solidFill>
                <a:effectLst/>
                <a:uLnTx/>
                <a:uFillTx/>
                <a:latin typeface="Arial" charset="0"/>
                <a:cs typeface="Arial" charset="0"/>
              </a:rPr>
              <a:t>Learning Objectives</a:t>
            </a:r>
            <a:br>
              <a:rPr kumimoji="0" lang="en-US" sz="3733" b="0" i="0" u="none" strike="noStrike" kern="1200" cap="none" spc="0" normalizeH="0" baseline="0" noProof="0" dirty="0" smtClean="0">
                <a:ln>
                  <a:noFill/>
                </a:ln>
                <a:solidFill>
                  <a:srgbClr val="B31D26"/>
                </a:solidFill>
                <a:effectLst/>
                <a:uLnTx/>
                <a:uFillTx/>
                <a:latin typeface="Arial" charset="0"/>
                <a:cs typeface="Arial" charset="0"/>
              </a:rPr>
            </a:br>
            <a:r>
              <a:rPr kumimoji="0" lang="en-US" sz="3733" b="1" i="0" u="none" strike="noStrike" kern="1200" cap="none" spc="0" normalizeH="0" baseline="0" noProof="0" dirty="0" smtClean="0">
                <a:ln>
                  <a:noFill/>
                </a:ln>
                <a:solidFill>
                  <a:srgbClr val="B31D26"/>
                </a:solidFill>
                <a:effectLst/>
                <a:uLnTx/>
                <a:uFillTx/>
                <a:latin typeface="Arial" charset="0"/>
                <a:cs typeface="Arial" charset="0"/>
              </a:rPr>
              <a:t>Module 3: QI Tools and Techniques</a:t>
            </a:r>
            <a:endParaRPr kumimoji="0" lang="en-US" sz="3733" b="1" i="0" u="none" strike="noStrike" kern="1200" cap="none" spc="0" normalizeH="0" baseline="0" noProof="0" dirty="0">
              <a:ln>
                <a:noFill/>
              </a:ln>
              <a:solidFill>
                <a:srgbClr val="B31D26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578104" y="2514600"/>
            <a:ext cx="9070863" cy="1686002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467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.HelveticaNeueDeskInterface-Regular" charset="-120"/>
              <a:buChar char="–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.HelveticaNeueDeskInterface-Regular" charset="-120"/>
              <a:buChar char="–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SzPct val="65000"/>
              <a:buFont typeface="Wingdings" charset="2"/>
              <a:buChar char="§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594" marR="0" lvl="0" indent="-228594" algn="l" defTabSz="914377" rtl="0" eaLnBrk="1" fontAlgn="auto" latinLnBrk="0" hangingPunct="1">
              <a:lnSpc>
                <a:spcPct val="90000"/>
              </a:lnSpc>
              <a:spcBef>
                <a:spcPts val="14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smtClean="0">
              <a:ln>
                <a:noFill/>
              </a:ln>
              <a:solidFill>
                <a:srgbClr val="000000">
                  <a:lumMod val="85000"/>
                  <a:lumOff val="15000"/>
                </a:srgbClr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228594" marR="0" lvl="0" indent="-228594" algn="l" defTabSz="914377" rtl="0" eaLnBrk="1" fontAlgn="auto" latinLnBrk="0" hangingPunct="1">
              <a:lnSpc>
                <a:spcPct val="90000"/>
              </a:lnSpc>
              <a:spcBef>
                <a:spcPts val="14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Review tools needed for improvement work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85000"/>
                  <a:lumOff val="15000"/>
                </a:srgbClr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0919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2819400" cy="487362"/>
          </a:xfrm>
        </p:spPr>
        <p:txBody>
          <a:bodyPr>
            <a:noAutofit/>
          </a:bodyPr>
          <a:lstStyle/>
          <a:p>
            <a:r>
              <a:rPr lang="en-US" sz="2800" dirty="0"/>
              <a:t>Flow Chart</a:t>
            </a:r>
          </a:p>
        </p:txBody>
      </p:sp>
      <p:sp>
        <p:nvSpPr>
          <p:cNvPr id="4" name="Content Placeholder 8"/>
          <p:cNvSpPr txBox="1">
            <a:spLocks/>
          </p:cNvSpPr>
          <p:nvPr/>
        </p:nvSpPr>
        <p:spPr>
          <a:xfrm>
            <a:off x="609601" y="2133600"/>
            <a:ext cx="4190999" cy="3855847"/>
          </a:xfrm>
          <a:prstGeom prst="rect">
            <a:avLst/>
          </a:prstGeom>
        </p:spPr>
        <p:txBody>
          <a:bodyPr vert="horz" lIns="0" tIns="45720" rIns="0" bIns="45720" rtlCol="0">
            <a:normAutofit lnSpcReduction="10000"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467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.HelveticaNeueDeskInterface-Regular" charset="-120"/>
              <a:buChar char="–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.HelveticaNeueDeskInterface-Regular" charset="-120"/>
              <a:buChar char="–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SzPct val="65000"/>
              <a:buFont typeface="Wingdings" charset="2"/>
              <a:buChar char="§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594" marR="0" lvl="0" indent="-228594" algn="l" defTabSz="914377" rtl="0" eaLnBrk="1" fontAlgn="auto" latinLnBrk="0" hangingPunct="1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133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Used to identify the actual flow or sequence of events in a process</a:t>
            </a:r>
          </a:p>
          <a:p>
            <a:pPr marL="228594" marR="0" lvl="0" indent="-228594" algn="l" defTabSz="914377" rtl="0" eaLnBrk="1" fontAlgn="auto" latinLnBrk="0" hangingPunct="1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133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Used in early stage of a QI project to help team members gain a better understanding of how processes are actually happening</a:t>
            </a:r>
          </a:p>
          <a:p>
            <a:pPr marL="228594" marR="0" lvl="0" indent="-228594" algn="l" defTabSz="914377" rtl="0" eaLnBrk="1" fontAlgn="auto" latinLnBrk="0" hangingPunct="1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133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Once problems are identified, a second flow chart can be created to show how a process should be performed</a:t>
            </a:r>
            <a:endParaRPr kumimoji="0" lang="en-US" sz="2133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85000"/>
                  <a:lumOff val="15000"/>
                </a:srgbClr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pic>
        <p:nvPicPr>
          <p:cNvPr id="5" name="Picture 4" descr="slide19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1447800"/>
            <a:ext cx="3889213" cy="4008071"/>
          </a:xfrm>
          <a:prstGeom prst="rect">
            <a:avLst/>
          </a:prstGeom>
        </p:spPr>
      </p:pic>
      <p:sp>
        <p:nvSpPr>
          <p:cNvPr id="6" name="Rectangle 7"/>
          <p:cNvSpPr>
            <a:spLocks noChangeArrowheads="1"/>
          </p:cNvSpPr>
          <p:nvPr/>
        </p:nvSpPr>
        <p:spPr bwMode="auto">
          <a:xfrm rot="10800000" flipV="1">
            <a:off x="5160628" y="6076905"/>
            <a:ext cx="3681585" cy="45153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1067" dirty="0">
                <a:solidFill>
                  <a:srgbClr val="000000"/>
                </a:solidFill>
                <a:cs typeface="Arial" panose="020B0604020202020204" pitchFamily="34" charset="0"/>
              </a:rPr>
              <a:t>Source: </a:t>
            </a:r>
            <a:r>
              <a:rPr lang="en-US" sz="1067" dirty="0">
                <a:solidFill>
                  <a:srgbClr val="800080"/>
                </a:solidFill>
                <a:cs typeface="Arial" panose="020B0604020202020204" pitchFamily="34" charset="0"/>
                <a:hlinkClick r:id="rId3"/>
              </a:rPr>
              <a:t>HIVQUAL Group Learning Guide</a:t>
            </a:r>
            <a:r>
              <a:rPr lang="en-US" sz="1067" dirty="0">
                <a:solidFill>
                  <a:srgbClr val="000000"/>
                </a:solidFill>
                <a:cs typeface="Arial" panose="020B0604020202020204" pitchFamily="34" charset="0"/>
              </a:rPr>
              <a:t>. </a:t>
            </a:r>
            <a:r>
              <a:rPr lang="en-US" sz="1067" dirty="0">
                <a:solidFill>
                  <a:srgbClr val="800080"/>
                </a:solidFill>
                <a:cs typeface="Arial" panose="020B0604020202020204" pitchFamily="34" charset="0"/>
              </a:rPr>
              <a:t> </a:t>
            </a:r>
            <a:r>
              <a:rPr lang="en-US" sz="1067" dirty="0">
                <a:solidFill>
                  <a:srgbClr val="000000"/>
                </a:solidFill>
                <a:cs typeface="Arial" panose="020B0604020202020204" pitchFamily="34" charset="0"/>
              </a:rPr>
              <a:t/>
            </a:r>
            <a:br>
              <a:rPr lang="en-US" sz="1067" dirty="0">
                <a:solidFill>
                  <a:srgbClr val="000000"/>
                </a:solidFill>
                <a:cs typeface="Arial" panose="020B0604020202020204" pitchFamily="34" charset="0"/>
              </a:rPr>
            </a:br>
            <a:r>
              <a:rPr lang="en-US" sz="1067" dirty="0">
                <a:solidFill>
                  <a:srgbClr val="000000"/>
                </a:solidFill>
                <a:cs typeface="Arial" panose="020B0604020202020204" pitchFamily="34" charset="0"/>
              </a:rPr>
              <a:t>New York State Department of Health AIDS Institute.</a:t>
            </a:r>
            <a:endParaRPr lang="en-US" sz="1067" u="sng" dirty="0">
              <a:solidFill>
                <a:srgbClr val="80008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02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Brainstorming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9601" y="2209800"/>
            <a:ext cx="4114799" cy="4121641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marL="231642" marR="0" lvl="0" indent="-231642" defTabSz="914377" eaLnBrk="1" fontAlgn="auto" latinLnBrk="0" hangingPunct="1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Used to generate a large number of ideas for:</a:t>
            </a:r>
          </a:p>
          <a:p>
            <a:pPr marL="838179" marR="0" lvl="1" indent="-380990" defTabSz="914377" eaLnBrk="1" fontAlgn="auto" latinLnBrk="0" hangingPunct="1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Issues to tackle </a:t>
            </a:r>
          </a:p>
          <a:p>
            <a:pPr marL="838179" marR="0" lvl="1" indent="-380990" defTabSz="914377" eaLnBrk="1" fontAlgn="auto" latinLnBrk="0" hangingPunct="1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Possible causes </a:t>
            </a:r>
          </a:p>
          <a:p>
            <a:pPr marL="838179" marR="0" lvl="1" indent="-380990" defTabSz="914377" eaLnBrk="1" fontAlgn="auto" latinLnBrk="0" hangingPunct="1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Approaches to use </a:t>
            </a:r>
          </a:p>
          <a:p>
            <a:pPr marL="838179" marR="0" lvl="1" indent="-380990" defTabSz="914377" eaLnBrk="1" fontAlgn="auto" latinLnBrk="0" hangingPunct="1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Actions to take through the interaction of a group of people</a:t>
            </a:r>
          </a:p>
          <a:p>
            <a:pPr marL="838179" marR="0" lvl="1" indent="-380990" defTabSz="914377" eaLnBrk="1" fontAlgn="auto" latinLnBrk="0" hangingPunct="1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Bringing out ideas in a group setting to find possible solutions and causes for a problem/issue</a:t>
            </a:r>
          </a:p>
        </p:txBody>
      </p:sp>
      <p:pic>
        <p:nvPicPr>
          <p:cNvPr id="6" name="Picture 5" descr="slide20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8981" y="2209800"/>
            <a:ext cx="4031172" cy="3903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5773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47800" y="1143000"/>
            <a:ext cx="2743200" cy="563562"/>
          </a:xfrm>
        </p:spPr>
        <p:txBody>
          <a:bodyPr>
            <a:normAutofit/>
          </a:bodyPr>
          <a:lstStyle/>
          <a:p>
            <a:r>
              <a:rPr lang="en-US" sz="2400" dirty="0"/>
              <a:t>Affinity Diagram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78104" y="2057400"/>
            <a:ext cx="3612896" cy="3919278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marL="228594" marR="0" lvl="0" indent="-228594" defTabSz="914377" eaLnBrk="1" fontAlgn="auto" latinLnBrk="0" hangingPunct="1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133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Is used to gather large number of ideas, issues or opinions</a:t>
            </a:r>
          </a:p>
          <a:p>
            <a:pPr marL="228594" marR="0" lvl="0" indent="-228594" defTabSz="914377" eaLnBrk="1" fontAlgn="auto" latinLnBrk="0" hangingPunct="1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133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Organizes them into groupings based on their natural relationship </a:t>
            </a:r>
          </a:p>
          <a:p>
            <a:pPr marL="228594" marR="0" lvl="0" indent="-228594" defTabSz="914377" eaLnBrk="1" fontAlgn="auto" latinLnBrk="0" hangingPunct="1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133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You can use this tool to group ideas generated by brainstorming with your team and to sift through large volumes of data/information</a:t>
            </a:r>
          </a:p>
        </p:txBody>
      </p:sp>
      <p:pic>
        <p:nvPicPr>
          <p:cNvPr id="5" name="Picture 4" descr="slide21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933575"/>
            <a:ext cx="3594737" cy="5043103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5181600" y="6248400"/>
            <a:ext cx="2944797" cy="287323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1067" dirty="0">
                <a:solidFill>
                  <a:srgbClr val="000000"/>
                </a:solidFill>
                <a:cs typeface="Arial" panose="020B0604020202020204" pitchFamily="34" charset="0"/>
              </a:rPr>
              <a:t>Source: </a:t>
            </a:r>
            <a:r>
              <a:rPr lang="en-US" sz="1067" u="sng" dirty="0">
                <a:solidFill>
                  <a:srgbClr val="000000"/>
                </a:solidFill>
                <a:cs typeface="Arial" panose="020B0604020202020204" pitchFamily="34" charset="0"/>
                <a:hlinkClick r:id="rId4"/>
              </a:rPr>
              <a:t>American Society for Quality</a:t>
            </a:r>
            <a:endParaRPr lang="en-US" sz="1067" u="sng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39142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2819400" cy="487362"/>
          </a:xfrm>
        </p:spPr>
        <p:txBody>
          <a:bodyPr>
            <a:noAutofit/>
          </a:bodyPr>
          <a:lstStyle/>
          <a:p>
            <a:r>
              <a:rPr lang="en-US" dirty="0"/>
              <a:t>Cause and Effect/Fishbone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3400" y="2057400"/>
            <a:ext cx="2850896" cy="4369017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marL="231642" marR="0" lvl="0" indent="-231642" defTabSz="914377" eaLnBrk="1" fontAlgn="auto" latinLnBrk="0" hangingPunct="1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133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Diagram/Ishikawa is used to identify and graphically display all possible causes of a certain effect</a:t>
            </a:r>
          </a:p>
          <a:p>
            <a:pPr marL="231642" marR="0" lvl="0" indent="-231642" defTabSz="914377" eaLnBrk="1" fontAlgn="auto" latinLnBrk="0" hangingPunct="1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133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This tool helps team members to think in a systematic way and understand </a:t>
            </a:r>
            <a:br>
              <a:rPr kumimoji="0" lang="en-US" sz="2133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</a:br>
            <a:r>
              <a:rPr kumimoji="0" lang="en-US" sz="2133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a problem and all the factors /root causes associated with the problem/cause/effect</a:t>
            </a:r>
          </a:p>
        </p:txBody>
      </p:sp>
      <p:pic>
        <p:nvPicPr>
          <p:cNvPr id="5" name="Content Placeholder 3"/>
          <p:cNvPicPr>
            <a:picLocks noChangeAspect="1"/>
          </p:cNvPicPr>
          <p:nvPr/>
        </p:nvPicPr>
        <p:blipFill rotWithShape="1">
          <a:blip r:embed="rId2"/>
          <a:srcRect r="20255" b="21854"/>
          <a:stretch/>
        </p:blipFill>
        <p:spPr>
          <a:xfrm>
            <a:off x="3581400" y="2057400"/>
            <a:ext cx="5392796" cy="3061351"/>
          </a:xfrm>
          <a:prstGeom prst="rect">
            <a:avLst/>
          </a:prstGeom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4202914" y="5320022"/>
            <a:ext cx="4149767" cy="451534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1067" dirty="0">
                <a:solidFill>
                  <a:srgbClr val="000000"/>
                </a:solidFill>
                <a:cs typeface="Arial" panose="020B0604020202020204" pitchFamily="34" charset="0"/>
              </a:rPr>
              <a:t>Source: Quality Improvement: Guide for HIV/AIDS Clinical Care. AETC National Resource Center.</a:t>
            </a:r>
          </a:p>
        </p:txBody>
      </p:sp>
    </p:spTree>
    <p:extLst>
      <p:ext uri="{BB962C8B-B14F-4D97-AF65-F5344CB8AC3E}">
        <p14:creationId xmlns:p14="http://schemas.microsoft.com/office/powerpoint/2010/main" val="11103274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2819400" cy="487362"/>
          </a:xfrm>
        </p:spPr>
        <p:txBody>
          <a:bodyPr>
            <a:normAutofit/>
          </a:bodyPr>
          <a:lstStyle/>
          <a:p>
            <a:r>
              <a:rPr lang="en-US" sz="2400" dirty="0"/>
              <a:t>Histogram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0" y="2133600"/>
            <a:ext cx="2850895" cy="2750946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marL="231642" marR="0" lvl="0" indent="-231642" defTabSz="914377" eaLnBrk="1" fontAlgn="auto" latinLnBrk="0" hangingPunct="1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133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Is a bar chart used to recognize and analyze patterns in a large set of data that are not apparent simply by looking at a table of data, or by finding the average or median</a:t>
            </a:r>
          </a:p>
        </p:txBody>
      </p:sp>
      <p:pic>
        <p:nvPicPr>
          <p:cNvPr id="5" name="Picture 4" descr="slide23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2133600"/>
            <a:ext cx="4609872" cy="3539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1174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2819400" cy="487362"/>
          </a:xfrm>
        </p:spPr>
        <p:txBody>
          <a:bodyPr>
            <a:normAutofit/>
          </a:bodyPr>
          <a:lstStyle/>
          <a:p>
            <a:r>
              <a:rPr lang="en-US" sz="2400" dirty="0"/>
              <a:t>Pareto Chart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0" y="1924071"/>
            <a:ext cx="3384294" cy="493392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marL="228594" marR="0" lvl="0" indent="-228594" defTabSz="914377" eaLnBrk="1" fontAlgn="auto" latinLnBrk="0" hangingPunct="1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133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Used to display categories of problems graphically so they can be properly prioritized</a:t>
            </a:r>
          </a:p>
          <a:p>
            <a:pPr marL="228594" marR="0" lvl="0" indent="-228594" defTabSz="914377" eaLnBrk="1" fontAlgn="auto" latinLnBrk="0" hangingPunct="1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133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Used when communicating to others </a:t>
            </a:r>
            <a:br>
              <a:rPr kumimoji="0" lang="en-US" sz="2133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</a:br>
            <a:r>
              <a:rPr kumimoji="0" lang="en-US" sz="2133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about your data</a:t>
            </a:r>
          </a:p>
          <a:p>
            <a:pPr marL="228594" marR="0" lvl="0" indent="-228594" defTabSz="914377" eaLnBrk="1" fontAlgn="auto" latinLnBrk="0" hangingPunct="1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133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Used when analyzing data about the frequency of problems or causes in a process or when there are many problems or causes and you want to focus on the most significant problem</a:t>
            </a:r>
          </a:p>
        </p:txBody>
      </p:sp>
      <p:pic>
        <p:nvPicPr>
          <p:cNvPr id="5" name="Picture 4" descr="slide2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9213" y="1924071"/>
            <a:ext cx="4684889" cy="3618391"/>
          </a:xfrm>
          <a:prstGeom prst="rect">
            <a:avLst/>
          </a:prstGeom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4994233" y="5867400"/>
            <a:ext cx="4149767" cy="451534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1067" dirty="0">
                <a:solidFill>
                  <a:srgbClr val="000000"/>
                </a:solidFill>
                <a:cs typeface="Arial" panose="020B0604020202020204" pitchFamily="34" charset="0"/>
              </a:rPr>
              <a:t>Source: HVQUAL Group Learning Guide. New York State Department of Health AIDS Institute.</a:t>
            </a:r>
          </a:p>
        </p:txBody>
      </p:sp>
    </p:spTree>
    <p:extLst>
      <p:ext uri="{BB962C8B-B14F-4D97-AF65-F5344CB8AC3E}">
        <p14:creationId xmlns:p14="http://schemas.microsoft.com/office/powerpoint/2010/main" val="7665102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2819400" cy="487362"/>
          </a:xfrm>
        </p:spPr>
        <p:txBody>
          <a:bodyPr>
            <a:normAutofit/>
          </a:bodyPr>
          <a:lstStyle/>
          <a:p>
            <a:r>
              <a:rPr lang="en-US" sz="2400" dirty="0"/>
              <a:t>Run Chart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1" y="2069689"/>
            <a:ext cx="2819399" cy="4529445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marL="228594" marR="0" lvl="0" indent="-228594" defTabSz="914377" eaLnBrk="1" fontAlgn="auto" latinLnBrk="0" hangingPunct="1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Used to study observed data (a performance measure of a process) for trends and patterns over a specified period of time</a:t>
            </a:r>
          </a:p>
          <a:p>
            <a:pPr marL="228594" marR="0" lvl="0" indent="-228594" defTabSz="914377" eaLnBrk="1" fontAlgn="auto" latinLnBrk="0" hangingPunct="1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Helps to see changes in performance over time and understand variation in process performance</a:t>
            </a:r>
          </a:p>
          <a:p>
            <a:pPr marL="228594" marR="0" lvl="0" indent="-228594" defTabSz="914377" eaLnBrk="1" fontAlgn="auto" latinLnBrk="0" hangingPunct="1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Used to report data to senior staff or team members</a:t>
            </a:r>
          </a:p>
        </p:txBody>
      </p:sp>
      <p:pic>
        <p:nvPicPr>
          <p:cNvPr id="5" name="Picture 4" descr="slide2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3581" y="2187673"/>
            <a:ext cx="5467699" cy="2708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8057705"/>
      </p:ext>
    </p:extLst>
  </p:cSld>
  <p:clrMapOvr>
    <a:masterClrMapping/>
  </p:clrMapOvr>
</p:sld>
</file>

<file path=ppt/theme/theme1.xml><?xml version="1.0" encoding="utf-8"?>
<a:theme xmlns:a="http://schemas.openxmlformats.org/drawingml/2006/main" name="Language of data Presentation">
  <a:themeElements>
    <a:clrScheme name="Custom 4">
      <a:dk1>
        <a:srgbClr val="0F243E"/>
      </a:dk1>
      <a:lt1>
        <a:srgbClr val="FFFFFF"/>
      </a:lt1>
      <a:dk2>
        <a:srgbClr val="BFBFBF"/>
      </a:dk2>
      <a:lt2>
        <a:srgbClr val="D8D8D8"/>
      </a:lt2>
      <a:accent1>
        <a:srgbClr val="0F243E"/>
      </a:accent1>
      <a:accent2>
        <a:srgbClr val="953734"/>
      </a:accent2>
      <a:accent3>
        <a:srgbClr val="9BBB59"/>
      </a:accent3>
      <a:accent4>
        <a:srgbClr val="548DD4"/>
      </a:accent4>
      <a:accent5>
        <a:srgbClr val="7030A0"/>
      </a:accent5>
      <a:accent6>
        <a:srgbClr val="E36C09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Language of data Presentation.potx</Template>
  <TotalTime>8505</TotalTime>
  <Words>475</Words>
  <Application>Microsoft Office PowerPoint</Application>
  <PresentationFormat>On-screen Show (4:3)</PresentationFormat>
  <Paragraphs>60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Language of data Presentation</vt:lpstr>
      <vt:lpstr>Module 3 Part 3 Developing and Implementing  a QI Plan: Tools and Techniques</vt:lpstr>
      <vt:lpstr>PowerPoint Presentation</vt:lpstr>
      <vt:lpstr>Flow Chart</vt:lpstr>
      <vt:lpstr>Brainstorming</vt:lpstr>
      <vt:lpstr>Affinity Diagram</vt:lpstr>
      <vt:lpstr>Cause and Effect/Fishbone</vt:lpstr>
      <vt:lpstr>Histogram</vt:lpstr>
      <vt:lpstr>Pareto Chart</vt:lpstr>
      <vt:lpstr>Run Chart</vt:lpstr>
      <vt:lpstr>PowerPoint Presentation</vt:lpstr>
      <vt:lpstr>Benchmarking</vt:lpstr>
      <vt:lpstr>Storyboard</vt:lpstr>
      <vt:lpstr>Dashboard</vt:lpstr>
      <vt:lpstr>Summary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Victoria</dc:creator>
  <cp:lastModifiedBy>Helen Williams</cp:lastModifiedBy>
  <cp:revision>161</cp:revision>
  <dcterms:created xsi:type="dcterms:W3CDTF">2015-10-23T20:51:38Z</dcterms:created>
  <dcterms:modified xsi:type="dcterms:W3CDTF">2017-12-04T14:35:45Z</dcterms:modified>
</cp:coreProperties>
</file>