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94" r:id="rId3"/>
    <p:sldId id="261" r:id="rId4"/>
    <p:sldId id="260" r:id="rId5"/>
    <p:sldId id="257" r:id="rId6"/>
    <p:sldId id="295" r:id="rId7"/>
    <p:sldId id="296" r:id="rId8"/>
    <p:sldId id="297" r:id="rId9"/>
    <p:sldId id="298" r:id="rId10"/>
    <p:sldId id="299" r:id="rId11"/>
    <p:sldId id="300" r:id="rId12"/>
    <p:sldId id="301" r:id="rId13"/>
    <p:sldId id="302" r:id="rId14"/>
    <p:sldId id="30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D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04"/>
    <p:restoredTop sz="82596" autoAdjust="0"/>
  </p:normalViewPr>
  <p:slideViewPr>
    <p:cSldViewPr>
      <p:cViewPr varScale="1">
        <p:scale>
          <a:sx n="65" d="100"/>
          <a:sy n="65" d="100"/>
        </p:scale>
        <p:origin x="900" y="102"/>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885479-A69A-3643-B4F3-27A29E195752}" type="datetimeFigureOut">
              <a:rPr lang="en-US" smtClean="0"/>
              <a:t>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F83CF4-7647-B846-AC43-EEEF2A170B8C}" type="slidenum">
              <a:rPr lang="en-US" smtClean="0"/>
              <a:t>‹#›</a:t>
            </a:fld>
            <a:endParaRPr lang="en-US"/>
          </a:p>
        </p:txBody>
      </p:sp>
    </p:spTree>
    <p:extLst>
      <p:ext uri="{BB962C8B-B14F-4D97-AF65-F5344CB8AC3E}">
        <p14:creationId xmlns:p14="http://schemas.microsoft.com/office/powerpoint/2010/main" val="36435529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4</a:t>
            </a:fld>
            <a:endParaRPr lang="en-US"/>
          </a:p>
        </p:txBody>
      </p:sp>
    </p:spTree>
    <p:extLst>
      <p:ext uri="{BB962C8B-B14F-4D97-AF65-F5344CB8AC3E}">
        <p14:creationId xmlns:p14="http://schemas.microsoft.com/office/powerpoint/2010/main" val="701351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5</a:t>
            </a:fld>
            <a:endParaRPr lang="en-US"/>
          </a:p>
        </p:txBody>
      </p:sp>
    </p:spTree>
    <p:extLst>
      <p:ext uri="{BB962C8B-B14F-4D97-AF65-F5344CB8AC3E}">
        <p14:creationId xmlns:p14="http://schemas.microsoft.com/office/powerpoint/2010/main" val="2204934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6</a:t>
            </a:fld>
            <a:endParaRPr lang="en-US"/>
          </a:p>
        </p:txBody>
      </p:sp>
    </p:spTree>
    <p:extLst>
      <p:ext uri="{BB962C8B-B14F-4D97-AF65-F5344CB8AC3E}">
        <p14:creationId xmlns:p14="http://schemas.microsoft.com/office/powerpoint/2010/main" val="2178716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9</a:t>
            </a:fld>
            <a:endParaRPr lang="en-US"/>
          </a:p>
        </p:txBody>
      </p:sp>
    </p:spTree>
    <p:extLst>
      <p:ext uri="{BB962C8B-B14F-4D97-AF65-F5344CB8AC3E}">
        <p14:creationId xmlns:p14="http://schemas.microsoft.com/office/powerpoint/2010/main" val="2919508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10</a:t>
            </a:fld>
            <a:endParaRPr lang="en-US"/>
          </a:p>
        </p:txBody>
      </p:sp>
    </p:spTree>
    <p:extLst>
      <p:ext uri="{BB962C8B-B14F-4D97-AF65-F5344CB8AC3E}">
        <p14:creationId xmlns:p14="http://schemas.microsoft.com/office/powerpoint/2010/main" val="2332159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p>
          <a:p>
            <a:pPr lvl="1"/>
            <a:r>
              <a:rPr lang="en-US" dirty="0" smtClean="0"/>
              <a:t> how evaluation will be done, </a:t>
            </a:r>
          </a:p>
          <a:p>
            <a:pPr lvl="1"/>
            <a:r>
              <a:rPr lang="en-US" dirty="0" smtClean="0"/>
              <a:t>when it will be done, </a:t>
            </a:r>
          </a:p>
          <a:p>
            <a:pPr lvl="1"/>
            <a:r>
              <a:rPr lang="en-US" dirty="0" smtClean="0"/>
              <a:t>who will be responsible for developing it, </a:t>
            </a:r>
          </a:p>
          <a:p>
            <a:pPr lvl="1"/>
            <a:r>
              <a:rPr lang="en-US" dirty="0" smtClean="0"/>
              <a:t>how the results will be documented and communicated; </a:t>
            </a:r>
          </a:p>
          <a:p>
            <a:pPr lvl="1"/>
            <a:r>
              <a:rPr lang="en-US" dirty="0" smtClean="0"/>
              <a:t>who is responsible for reviewing and approving it:</a:t>
            </a:r>
          </a:p>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12</a:t>
            </a:fld>
            <a:endParaRPr lang="en-US"/>
          </a:p>
        </p:txBody>
      </p:sp>
    </p:spTree>
    <p:extLst>
      <p:ext uri="{BB962C8B-B14F-4D97-AF65-F5344CB8AC3E}">
        <p14:creationId xmlns:p14="http://schemas.microsoft.com/office/powerpoint/2010/main" val="632994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13</a:t>
            </a:fld>
            <a:endParaRPr lang="en-US"/>
          </a:p>
        </p:txBody>
      </p:sp>
    </p:spTree>
    <p:extLst>
      <p:ext uri="{BB962C8B-B14F-4D97-AF65-F5344CB8AC3E}">
        <p14:creationId xmlns:p14="http://schemas.microsoft.com/office/powerpoint/2010/main" val="3748836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F83CF4-7647-B846-AC43-EEEF2A170B8C}" type="slidenum">
              <a:rPr lang="en-US" smtClean="0"/>
              <a:t>14</a:t>
            </a:fld>
            <a:endParaRPr lang="en-US"/>
          </a:p>
        </p:txBody>
      </p:sp>
    </p:spTree>
    <p:extLst>
      <p:ext uri="{BB962C8B-B14F-4D97-AF65-F5344CB8AC3E}">
        <p14:creationId xmlns:p14="http://schemas.microsoft.com/office/powerpoint/2010/main" val="12724818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304800" y="3200400"/>
            <a:ext cx="8382000" cy="1600199"/>
          </a:xfrm>
        </p:spPr>
        <p:txBody>
          <a:bodyPr/>
          <a:lstStyle>
            <a:lvl1pPr algn="l">
              <a:defRPr b="1" baseline="0"/>
            </a:lvl1pPr>
          </a:lstStyle>
          <a:p>
            <a:r>
              <a:rPr lang="en-US" dirty="0"/>
              <a:t>PRESENTATION </a:t>
            </a:r>
            <a:br>
              <a:rPr lang="en-US" dirty="0"/>
            </a:br>
            <a:r>
              <a:rPr lang="en-US" dirty="0"/>
              <a:t>TITLE HERE</a:t>
            </a:r>
          </a:p>
        </p:txBody>
      </p:sp>
      <p:sp>
        <p:nvSpPr>
          <p:cNvPr id="3" name="Subtitle 2"/>
          <p:cNvSpPr>
            <a:spLocks noGrp="1"/>
          </p:cNvSpPr>
          <p:nvPr>
            <p:ph type="subTitle" idx="1"/>
          </p:nvPr>
        </p:nvSpPr>
        <p:spPr>
          <a:xfrm>
            <a:off x="304800" y="4953000"/>
            <a:ext cx="6400800" cy="609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9CE565-B6ED-4EFC-86DA-70B9D7DFB86B}" type="datetimeFigureOut">
              <a:rPr lang="en-US" smtClean="0"/>
              <a:pPr/>
              <a:t>12/4/2017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50D618-719B-498B-83FF-BED5B87DA2B0}" type="slidenum">
              <a:rPr lang="en-US" smtClean="0"/>
              <a:pPr/>
              <a:t>‹#›</a:t>
            </a:fld>
            <a:endParaRPr lang="en-US"/>
          </a:p>
        </p:txBody>
      </p:sp>
      <p:sp>
        <p:nvSpPr>
          <p:cNvPr id="7" name="Rectangle 6"/>
          <p:cNvSpPr/>
          <p:nvPr userDrawn="1"/>
        </p:nvSpPr>
        <p:spPr>
          <a:xfrm>
            <a:off x="0" y="6629400"/>
            <a:ext cx="914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6096000"/>
            <a:ext cx="9144000" cy="533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91440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BRENDA\kompleks file server\All Client Projects\The Language of Data\Prepped Files\final-logo-colored.png"/>
          <p:cNvPicPr>
            <a:picLocks noChangeAspect="1" noChangeArrowheads="1"/>
          </p:cNvPicPr>
          <p:nvPr userDrawn="1"/>
        </p:nvPicPr>
        <p:blipFill>
          <a:blip r:embed="rId2" cstate="print"/>
          <a:srcRect/>
          <a:stretch>
            <a:fillRect/>
          </a:stretch>
        </p:blipFill>
        <p:spPr bwMode="auto">
          <a:xfrm>
            <a:off x="544630" y="1676400"/>
            <a:ext cx="3722570" cy="1295400"/>
          </a:xfrm>
          <a:prstGeom prst="rect">
            <a:avLst/>
          </a:prstGeom>
          <a:noFill/>
        </p:spPr>
      </p:pic>
      <p:sp>
        <p:nvSpPr>
          <p:cNvPr id="12" name="Rectangle 11"/>
          <p:cNvSpPr/>
          <p:nvPr userDrawn="1"/>
        </p:nvSpPr>
        <p:spPr>
          <a:xfrm>
            <a:off x="0" y="228600"/>
            <a:ext cx="9144000" cy="304800"/>
          </a:xfrm>
          <a:prstGeom prst="rect">
            <a:avLst/>
          </a:prstGeom>
          <a:solidFill>
            <a:srgbClr val="D7BC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057400"/>
            <a:ext cx="7239000" cy="4525963"/>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4267200"/>
            <a:ext cx="381000" cy="25908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8" name="Rectangle 7"/>
          <p:cNvSpPr/>
          <p:nvPr userDrawn="1"/>
        </p:nvSpPr>
        <p:spPr>
          <a:xfrm>
            <a:off x="0" y="1676400"/>
            <a:ext cx="381000" cy="25908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381000" cy="1143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990600"/>
            <a:ext cx="426720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userDrawn="1"/>
        </p:nvCxnSpPr>
        <p:spPr>
          <a:xfrm rot="5400000">
            <a:off x="952500" y="1409700"/>
            <a:ext cx="533400" cy="1588"/>
          </a:xfrm>
          <a:prstGeom prst="line">
            <a:avLst/>
          </a:prstGeom>
          <a:ln>
            <a:solidFill>
              <a:schemeClr val="bg1">
                <a:lumMod val="95000"/>
              </a:schemeClr>
            </a:solidFill>
          </a:ln>
        </p:spPr>
        <p:style>
          <a:lnRef idx="1">
            <a:schemeClr val="accent4"/>
          </a:lnRef>
          <a:fillRef idx="0">
            <a:schemeClr val="accent4"/>
          </a:fillRef>
          <a:effectRef idx="0">
            <a:schemeClr val="accent4"/>
          </a:effectRef>
          <a:fontRef idx="minor">
            <a:schemeClr val="tx1"/>
          </a:fontRef>
        </p:style>
      </p:cxnSp>
      <p:pic>
        <p:nvPicPr>
          <p:cNvPr id="12" name="Picture 11" descr="logo-boxes-01-01-01.png"/>
          <p:cNvPicPr>
            <a:picLocks noChangeAspect="1"/>
          </p:cNvPicPr>
          <p:nvPr userDrawn="1"/>
        </p:nvPicPr>
        <p:blipFill>
          <a:blip r:embed="rId2"/>
          <a:stretch>
            <a:fillRect/>
          </a:stretch>
        </p:blipFill>
        <p:spPr>
          <a:xfrm>
            <a:off x="6858000" y="-152400"/>
            <a:ext cx="3103417" cy="2743200"/>
          </a:xfrm>
          <a:prstGeom prst="rect">
            <a:avLst/>
          </a:prstGeom>
        </p:spPr>
      </p:pic>
      <p:sp>
        <p:nvSpPr>
          <p:cNvPr id="2" name="Title 1"/>
          <p:cNvSpPr>
            <a:spLocks noGrp="1"/>
          </p:cNvSpPr>
          <p:nvPr>
            <p:ph type="title" hasCustomPrompt="1"/>
          </p:nvPr>
        </p:nvSpPr>
        <p:spPr>
          <a:xfrm>
            <a:off x="1447800" y="1143000"/>
            <a:ext cx="2209800" cy="487362"/>
          </a:xfrm>
        </p:spPr>
        <p:txBody>
          <a:bodyPr>
            <a:normAutofit/>
          </a:bodyPr>
          <a:lstStyle>
            <a:lvl1pPr algn="l">
              <a:defRPr sz="2000">
                <a:solidFill>
                  <a:schemeClr val="bg1"/>
                </a:solidFill>
              </a:defRPr>
            </a:lvl1pPr>
          </a:lstStyle>
          <a:p>
            <a:r>
              <a:rPr lang="en-US" dirty="0"/>
              <a:t>Title goes here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13" name="Rectangle 12"/>
          <p:cNvSpPr/>
          <p:nvPr userDrawn="1"/>
        </p:nvSpPr>
        <p:spPr>
          <a:xfrm>
            <a:off x="0" y="228600"/>
            <a:ext cx="3581400" cy="5791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6553200"/>
            <a:ext cx="3581400" cy="3048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8" name="Rectangle 7"/>
          <p:cNvSpPr/>
          <p:nvPr userDrawn="1"/>
        </p:nvSpPr>
        <p:spPr>
          <a:xfrm>
            <a:off x="0" y="6019800"/>
            <a:ext cx="3581400" cy="533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0"/>
            <a:ext cx="35814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18"/>
          <p:cNvSpPr>
            <a:spLocks noGrp="1"/>
          </p:cNvSpPr>
          <p:nvPr>
            <p:ph sz="quarter" idx="10" hasCustomPrompt="1"/>
          </p:nvPr>
        </p:nvSpPr>
        <p:spPr>
          <a:xfrm>
            <a:off x="3810000" y="4191000"/>
            <a:ext cx="4953000" cy="609600"/>
          </a:xfrm>
        </p:spPr>
        <p:txBody>
          <a:bodyPr/>
          <a:lstStyle>
            <a:lvl1pPr>
              <a:buNone/>
              <a:defRPr b="1" baseline="0"/>
            </a:lvl1pPr>
          </a:lstStyle>
          <a:p>
            <a:pPr lvl="0"/>
            <a:r>
              <a:rPr lang="en-US" dirty="0"/>
              <a:t>TRANSITION SLIDE</a:t>
            </a:r>
          </a:p>
        </p:txBody>
      </p:sp>
      <p:sp>
        <p:nvSpPr>
          <p:cNvPr id="21" name="Text Placeholder 20"/>
          <p:cNvSpPr>
            <a:spLocks noGrp="1"/>
          </p:cNvSpPr>
          <p:nvPr>
            <p:ph type="body" sz="quarter" idx="11" hasCustomPrompt="1"/>
          </p:nvPr>
        </p:nvSpPr>
        <p:spPr>
          <a:xfrm>
            <a:off x="3810000" y="4876800"/>
            <a:ext cx="3962400" cy="914400"/>
          </a:xfrm>
        </p:spPr>
        <p:txBody>
          <a:bodyPr>
            <a:normAutofit/>
          </a:bodyPr>
          <a:lstStyle>
            <a:lvl1pPr>
              <a:buNone/>
              <a:defRPr sz="1800" baseline="0">
                <a:solidFill>
                  <a:schemeClr val="accent3">
                    <a:lumMod val="75000"/>
                  </a:schemeClr>
                </a:solidFill>
              </a:defRPr>
            </a:lvl1pPr>
          </a:lstStyle>
          <a:p>
            <a:pPr lvl="0"/>
            <a:r>
              <a:rPr lang="en-US" dirty="0"/>
              <a:t>Subtitle goes here</a:t>
            </a:r>
          </a:p>
        </p:txBody>
      </p:sp>
      <p:sp>
        <p:nvSpPr>
          <p:cNvPr id="23" name="Content Placeholder 22"/>
          <p:cNvSpPr>
            <a:spLocks noGrp="1"/>
          </p:cNvSpPr>
          <p:nvPr>
            <p:ph sz="quarter" idx="12" hasCustomPrompt="1"/>
          </p:nvPr>
        </p:nvSpPr>
        <p:spPr>
          <a:xfrm>
            <a:off x="838200" y="1600200"/>
            <a:ext cx="2286000" cy="3200400"/>
          </a:xfrm>
        </p:spPr>
        <p:txBody>
          <a:bodyPr>
            <a:normAutofit/>
          </a:bodyPr>
          <a:lstStyle>
            <a:lvl1pPr>
              <a:buNone/>
              <a:defRPr sz="20000" b="1">
                <a:solidFill>
                  <a:schemeClr val="accent1">
                    <a:lumMod val="90000"/>
                    <a:lumOff val="10000"/>
                  </a:schemeClr>
                </a:solidFill>
              </a:defRPr>
            </a:lvl1pPr>
          </a:lstStyle>
          <a:p>
            <a:pPr lvl="0"/>
            <a:r>
              <a:rPr lang="en-US" dirty="0"/>
              <a:t>1</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angle 7"/>
          <p:cNvSpPr/>
          <p:nvPr userDrawn="1"/>
        </p:nvSpPr>
        <p:spPr>
          <a:xfrm>
            <a:off x="0" y="4267200"/>
            <a:ext cx="381000" cy="25908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676400"/>
            <a:ext cx="381000" cy="25908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0"/>
            <a:ext cx="381000" cy="1143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990600"/>
            <a:ext cx="426720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90000"/>
                  <a:lumOff val="10000"/>
                </a:schemeClr>
              </a:solidFill>
            </a:endParaRPr>
          </a:p>
        </p:txBody>
      </p:sp>
      <p:cxnSp>
        <p:nvCxnSpPr>
          <p:cNvPr id="12" name="Straight Connector 11"/>
          <p:cNvCxnSpPr/>
          <p:nvPr userDrawn="1"/>
        </p:nvCxnSpPr>
        <p:spPr>
          <a:xfrm rot="5400000">
            <a:off x="952500" y="1409700"/>
            <a:ext cx="533400" cy="1588"/>
          </a:xfrm>
          <a:prstGeom prst="line">
            <a:avLst/>
          </a:prstGeom>
          <a:ln>
            <a:solidFill>
              <a:schemeClr val="bg1">
                <a:lumMod val="95000"/>
              </a:schemeClr>
            </a:solidFill>
          </a:ln>
        </p:spPr>
        <p:style>
          <a:lnRef idx="1">
            <a:schemeClr val="accent4"/>
          </a:lnRef>
          <a:fillRef idx="0">
            <a:schemeClr val="accent4"/>
          </a:fillRef>
          <a:effectRef idx="0">
            <a:schemeClr val="accent4"/>
          </a:effectRef>
          <a:fontRef idx="minor">
            <a:schemeClr val="tx1"/>
          </a:fontRef>
        </p:style>
      </p:cxnSp>
      <p:pic>
        <p:nvPicPr>
          <p:cNvPr id="13" name="Picture 12" descr="logo-boxes-01-01-01.png"/>
          <p:cNvPicPr>
            <a:picLocks noChangeAspect="1"/>
          </p:cNvPicPr>
          <p:nvPr userDrawn="1"/>
        </p:nvPicPr>
        <p:blipFill>
          <a:blip r:embed="rId2"/>
          <a:stretch>
            <a:fillRect/>
          </a:stretch>
        </p:blipFill>
        <p:spPr>
          <a:xfrm>
            <a:off x="6858000" y="-152400"/>
            <a:ext cx="3103417" cy="2743200"/>
          </a:xfrm>
          <a:prstGeom prst="rect">
            <a:avLst/>
          </a:prstGeom>
        </p:spPr>
      </p:pic>
      <p:sp>
        <p:nvSpPr>
          <p:cNvPr id="14" name="Title 1"/>
          <p:cNvSpPr>
            <a:spLocks noGrp="1"/>
          </p:cNvSpPr>
          <p:nvPr>
            <p:ph type="title" hasCustomPrompt="1"/>
          </p:nvPr>
        </p:nvSpPr>
        <p:spPr>
          <a:xfrm>
            <a:off x="1447800" y="1143000"/>
            <a:ext cx="2209800" cy="487362"/>
          </a:xfrm>
        </p:spPr>
        <p:txBody>
          <a:bodyPr>
            <a:normAutofit/>
          </a:bodyPr>
          <a:lstStyle>
            <a:lvl1pPr algn="l">
              <a:defRPr sz="2000">
                <a:solidFill>
                  <a:schemeClr val="bg1"/>
                </a:solidFill>
              </a:defRPr>
            </a:lvl1pPr>
          </a:lstStyle>
          <a:p>
            <a:r>
              <a:rPr lang="en-US" dirty="0"/>
              <a:t>Title goes here</a:t>
            </a:r>
          </a:p>
        </p:txBody>
      </p:sp>
      <p:sp>
        <p:nvSpPr>
          <p:cNvPr id="16" name="Text Placeholder 15"/>
          <p:cNvSpPr>
            <a:spLocks noGrp="1"/>
          </p:cNvSpPr>
          <p:nvPr>
            <p:ph type="body" sz="quarter" idx="10" hasCustomPrompt="1"/>
          </p:nvPr>
        </p:nvSpPr>
        <p:spPr>
          <a:xfrm>
            <a:off x="609600" y="2362200"/>
            <a:ext cx="2667000" cy="609600"/>
          </a:xfrm>
        </p:spPr>
        <p:txBody>
          <a:bodyPr/>
          <a:lstStyle>
            <a:lvl1pPr>
              <a:buNone/>
              <a:defRPr b="1" baseline="0"/>
            </a:lvl1pPr>
          </a:lstStyle>
          <a:p>
            <a:pPr lvl="0"/>
            <a:r>
              <a:rPr lang="en-US" dirty="0"/>
              <a:t>Title here</a:t>
            </a:r>
          </a:p>
          <a:p>
            <a:pPr lvl="0"/>
            <a:endParaRPr lang="en-US" dirty="0"/>
          </a:p>
        </p:txBody>
      </p:sp>
      <p:sp>
        <p:nvSpPr>
          <p:cNvPr id="17" name="Text Placeholder 15"/>
          <p:cNvSpPr>
            <a:spLocks noGrp="1"/>
          </p:cNvSpPr>
          <p:nvPr>
            <p:ph type="body" sz="quarter" idx="11" hasCustomPrompt="1"/>
          </p:nvPr>
        </p:nvSpPr>
        <p:spPr>
          <a:xfrm>
            <a:off x="609600" y="3124200"/>
            <a:ext cx="2667000" cy="3352800"/>
          </a:xfrm>
        </p:spPr>
        <p:txBody>
          <a:bodyPr>
            <a:normAutofit/>
          </a:bodyPr>
          <a:lstStyle>
            <a:lvl1pPr>
              <a:buNone/>
              <a:defRPr sz="1800" b="0" baseline="0"/>
            </a:lvl1pPr>
          </a:lstStyle>
          <a:p>
            <a:pPr lvl="0"/>
            <a:r>
              <a:rPr lang="en-US" sz="1800" b="0" dirty="0"/>
              <a:t>Text goes here</a:t>
            </a:r>
            <a:endParaRPr lang="en-US" dirty="0"/>
          </a:p>
        </p:txBody>
      </p:sp>
      <p:sp>
        <p:nvSpPr>
          <p:cNvPr id="18" name="Text Placeholder 15"/>
          <p:cNvSpPr>
            <a:spLocks noGrp="1"/>
          </p:cNvSpPr>
          <p:nvPr>
            <p:ph type="body" sz="quarter" idx="12" hasCustomPrompt="1"/>
          </p:nvPr>
        </p:nvSpPr>
        <p:spPr>
          <a:xfrm>
            <a:off x="3429000" y="2362200"/>
            <a:ext cx="2667000" cy="609600"/>
          </a:xfrm>
        </p:spPr>
        <p:txBody>
          <a:bodyPr/>
          <a:lstStyle>
            <a:lvl1pPr>
              <a:buNone/>
              <a:defRPr b="1" baseline="0"/>
            </a:lvl1pPr>
          </a:lstStyle>
          <a:p>
            <a:pPr lvl="0"/>
            <a:r>
              <a:rPr lang="en-US" dirty="0"/>
              <a:t>Title here</a:t>
            </a:r>
          </a:p>
          <a:p>
            <a:pPr lvl="0"/>
            <a:endParaRPr lang="en-US" dirty="0"/>
          </a:p>
        </p:txBody>
      </p:sp>
      <p:sp>
        <p:nvSpPr>
          <p:cNvPr id="19" name="Text Placeholder 15"/>
          <p:cNvSpPr>
            <a:spLocks noGrp="1"/>
          </p:cNvSpPr>
          <p:nvPr>
            <p:ph type="body" sz="quarter" idx="13" hasCustomPrompt="1"/>
          </p:nvPr>
        </p:nvSpPr>
        <p:spPr>
          <a:xfrm>
            <a:off x="3429000" y="3124200"/>
            <a:ext cx="2667000" cy="3352800"/>
          </a:xfrm>
        </p:spPr>
        <p:txBody>
          <a:bodyPr>
            <a:normAutofit/>
          </a:bodyPr>
          <a:lstStyle>
            <a:lvl1pPr>
              <a:buNone/>
              <a:defRPr sz="1800" b="0" baseline="0"/>
            </a:lvl1pPr>
          </a:lstStyle>
          <a:p>
            <a:pPr lvl="0"/>
            <a:r>
              <a:rPr lang="en-US" sz="1800" b="0" dirty="0"/>
              <a:t>Text goes here</a:t>
            </a:r>
            <a:endParaRPr lang="en-US" dirty="0"/>
          </a:p>
        </p:txBody>
      </p:sp>
      <p:sp>
        <p:nvSpPr>
          <p:cNvPr id="20" name="Text Placeholder 15"/>
          <p:cNvSpPr>
            <a:spLocks noGrp="1"/>
          </p:cNvSpPr>
          <p:nvPr>
            <p:ph type="body" sz="quarter" idx="14" hasCustomPrompt="1"/>
          </p:nvPr>
        </p:nvSpPr>
        <p:spPr>
          <a:xfrm>
            <a:off x="6248400" y="2362200"/>
            <a:ext cx="2667000" cy="609600"/>
          </a:xfrm>
        </p:spPr>
        <p:txBody>
          <a:bodyPr/>
          <a:lstStyle>
            <a:lvl1pPr>
              <a:buNone/>
              <a:defRPr b="1" baseline="0"/>
            </a:lvl1pPr>
          </a:lstStyle>
          <a:p>
            <a:pPr lvl="0"/>
            <a:r>
              <a:rPr lang="en-US" dirty="0"/>
              <a:t>Title here</a:t>
            </a:r>
          </a:p>
          <a:p>
            <a:pPr lvl="0"/>
            <a:endParaRPr lang="en-US" dirty="0"/>
          </a:p>
        </p:txBody>
      </p:sp>
      <p:sp>
        <p:nvSpPr>
          <p:cNvPr id="21" name="Text Placeholder 15"/>
          <p:cNvSpPr>
            <a:spLocks noGrp="1"/>
          </p:cNvSpPr>
          <p:nvPr>
            <p:ph type="body" sz="quarter" idx="15" hasCustomPrompt="1"/>
          </p:nvPr>
        </p:nvSpPr>
        <p:spPr>
          <a:xfrm>
            <a:off x="6248400" y="3124200"/>
            <a:ext cx="2667000" cy="3352800"/>
          </a:xfrm>
        </p:spPr>
        <p:txBody>
          <a:bodyPr>
            <a:normAutofit/>
          </a:bodyPr>
          <a:lstStyle>
            <a:lvl1pPr>
              <a:buNone/>
              <a:defRPr sz="1800" b="0" baseline="0"/>
            </a:lvl1pPr>
          </a:lstStyle>
          <a:p>
            <a:pPr lvl="0"/>
            <a:r>
              <a:rPr lang="en-US" sz="1800" b="0" dirty="0"/>
              <a:t>Text goes here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Rectangle 9"/>
          <p:cNvSpPr/>
          <p:nvPr userDrawn="1"/>
        </p:nvSpPr>
        <p:spPr>
          <a:xfrm>
            <a:off x="0" y="4267200"/>
            <a:ext cx="381000" cy="25908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676400"/>
            <a:ext cx="381000" cy="25908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userDrawn="1"/>
        </p:nvSpPr>
        <p:spPr>
          <a:xfrm>
            <a:off x="0" y="0"/>
            <a:ext cx="381000" cy="1143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990600"/>
            <a:ext cx="426720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90000"/>
                  <a:lumOff val="10000"/>
                </a:schemeClr>
              </a:solidFill>
            </a:endParaRPr>
          </a:p>
        </p:txBody>
      </p:sp>
      <p:pic>
        <p:nvPicPr>
          <p:cNvPr id="14" name="Picture 13" descr="logo-boxes-01-01-01.png"/>
          <p:cNvPicPr>
            <a:picLocks noChangeAspect="1"/>
          </p:cNvPicPr>
          <p:nvPr userDrawn="1"/>
        </p:nvPicPr>
        <p:blipFill>
          <a:blip r:embed="rId2"/>
          <a:stretch>
            <a:fillRect/>
          </a:stretch>
        </p:blipFill>
        <p:spPr>
          <a:xfrm>
            <a:off x="6858000" y="-152400"/>
            <a:ext cx="3103417" cy="2743200"/>
          </a:xfrm>
          <a:prstGeom prst="rect">
            <a:avLst/>
          </a:prstGeom>
        </p:spPr>
      </p:pic>
      <p:sp>
        <p:nvSpPr>
          <p:cNvPr id="15" name="Text Placeholder 15"/>
          <p:cNvSpPr>
            <a:spLocks noGrp="1"/>
          </p:cNvSpPr>
          <p:nvPr>
            <p:ph type="body" sz="quarter" idx="10" hasCustomPrompt="1"/>
          </p:nvPr>
        </p:nvSpPr>
        <p:spPr>
          <a:xfrm>
            <a:off x="914400" y="2362200"/>
            <a:ext cx="3733800" cy="609600"/>
          </a:xfrm>
        </p:spPr>
        <p:txBody>
          <a:bodyPr/>
          <a:lstStyle>
            <a:lvl1pPr>
              <a:buNone/>
              <a:defRPr b="1" baseline="0"/>
            </a:lvl1pPr>
          </a:lstStyle>
          <a:p>
            <a:pPr lvl="0"/>
            <a:r>
              <a:rPr lang="en-US" dirty="0"/>
              <a:t>Title here</a:t>
            </a:r>
          </a:p>
          <a:p>
            <a:pPr lvl="0"/>
            <a:endParaRPr lang="en-US" dirty="0"/>
          </a:p>
        </p:txBody>
      </p:sp>
      <p:sp>
        <p:nvSpPr>
          <p:cNvPr id="16" name="Text Placeholder 15"/>
          <p:cNvSpPr>
            <a:spLocks noGrp="1"/>
          </p:cNvSpPr>
          <p:nvPr>
            <p:ph type="body" sz="quarter" idx="11" hasCustomPrompt="1"/>
          </p:nvPr>
        </p:nvSpPr>
        <p:spPr>
          <a:xfrm>
            <a:off x="914400" y="3124200"/>
            <a:ext cx="3733800" cy="3352800"/>
          </a:xfrm>
        </p:spPr>
        <p:txBody>
          <a:bodyPr>
            <a:normAutofit/>
          </a:bodyPr>
          <a:lstStyle>
            <a:lvl1pPr>
              <a:buNone/>
              <a:defRPr sz="1800" b="0" baseline="0"/>
            </a:lvl1pPr>
          </a:lstStyle>
          <a:p>
            <a:pPr lvl="0"/>
            <a:r>
              <a:rPr lang="en-US" sz="1800" b="0" dirty="0"/>
              <a:t>Text goes here</a:t>
            </a:r>
            <a:endParaRPr lang="en-US" dirty="0"/>
          </a:p>
        </p:txBody>
      </p:sp>
      <p:sp>
        <p:nvSpPr>
          <p:cNvPr id="19" name="Text Placeholder 15"/>
          <p:cNvSpPr>
            <a:spLocks noGrp="1"/>
          </p:cNvSpPr>
          <p:nvPr>
            <p:ph type="body" sz="quarter" idx="12" hasCustomPrompt="1"/>
          </p:nvPr>
        </p:nvSpPr>
        <p:spPr>
          <a:xfrm>
            <a:off x="4876800" y="2362200"/>
            <a:ext cx="3733800" cy="609600"/>
          </a:xfrm>
        </p:spPr>
        <p:txBody>
          <a:bodyPr/>
          <a:lstStyle>
            <a:lvl1pPr>
              <a:buNone/>
              <a:defRPr b="1" baseline="0"/>
            </a:lvl1pPr>
          </a:lstStyle>
          <a:p>
            <a:pPr lvl="0"/>
            <a:r>
              <a:rPr lang="en-US" dirty="0"/>
              <a:t>Title here</a:t>
            </a:r>
          </a:p>
          <a:p>
            <a:pPr lvl="0"/>
            <a:endParaRPr lang="en-US" dirty="0"/>
          </a:p>
        </p:txBody>
      </p:sp>
      <p:sp>
        <p:nvSpPr>
          <p:cNvPr id="20" name="Text Placeholder 15"/>
          <p:cNvSpPr>
            <a:spLocks noGrp="1"/>
          </p:cNvSpPr>
          <p:nvPr>
            <p:ph type="body" sz="quarter" idx="13" hasCustomPrompt="1"/>
          </p:nvPr>
        </p:nvSpPr>
        <p:spPr>
          <a:xfrm>
            <a:off x="4876800" y="3124200"/>
            <a:ext cx="3733800" cy="3352800"/>
          </a:xfrm>
        </p:spPr>
        <p:txBody>
          <a:bodyPr>
            <a:normAutofit/>
          </a:bodyPr>
          <a:lstStyle>
            <a:lvl1pPr>
              <a:buNone/>
              <a:defRPr sz="1800" b="0" baseline="0"/>
            </a:lvl1pPr>
          </a:lstStyle>
          <a:p>
            <a:pPr lvl="0"/>
            <a:r>
              <a:rPr lang="en-US" sz="1800" b="0" dirty="0"/>
              <a:t>Text goes here</a:t>
            </a:r>
            <a:endParaRPr lang="en-US" dirty="0"/>
          </a:p>
        </p:txBody>
      </p:sp>
      <p:cxnSp>
        <p:nvCxnSpPr>
          <p:cNvPr id="21" name="Straight Connector 20"/>
          <p:cNvCxnSpPr/>
          <p:nvPr userDrawn="1"/>
        </p:nvCxnSpPr>
        <p:spPr>
          <a:xfrm rot="5400000">
            <a:off x="952500" y="1409700"/>
            <a:ext cx="533400" cy="1588"/>
          </a:xfrm>
          <a:prstGeom prst="line">
            <a:avLst/>
          </a:prstGeom>
          <a:ln>
            <a:solidFill>
              <a:schemeClr val="bg1">
                <a:lumMod val="95000"/>
              </a:schemeClr>
            </a:solidFill>
          </a:ln>
        </p:spPr>
        <p:style>
          <a:lnRef idx="1">
            <a:schemeClr val="accent4"/>
          </a:lnRef>
          <a:fillRef idx="0">
            <a:schemeClr val="accent4"/>
          </a:fillRef>
          <a:effectRef idx="0">
            <a:schemeClr val="accent4"/>
          </a:effectRef>
          <a:fontRef idx="minor">
            <a:schemeClr val="tx1"/>
          </a:fontRef>
        </p:style>
      </p:cxnSp>
      <p:sp>
        <p:nvSpPr>
          <p:cNvPr id="22" name="Title 1"/>
          <p:cNvSpPr>
            <a:spLocks noGrp="1"/>
          </p:cNvSpPr>
          <p:nvPr>
            <p:ph type="title" hasCustomPrompt="1"/>
          </p:nvPr>
        </p:nvSpPr>
        <p:spPr>
          <a:xfrm>
            <a:off x="1447800" y="1143000"/>
            <a:ext cx="2209800" cy="487362"/>
          </a:xfrm>
        </p:spPr>
        <p:txBody>
          <a:bodyPr>
            <a:normAutofit/>
          </a:bodyPr>
          <a:lstStyle>
            <a:lvl1pPr algn="l">
              <a:defRPr sz="2000">
                <a:solidFill>
                  <a:schemeClr val="bg1"/>
                </a:solidFill>
              </a:defRPr>
            </a:lvl1pPr>
          </a:lstStyle>
          <a:p>
            <a:r>
              <a:rPr lang="en-US" dirty="0"/>
              <a:t>Title goes here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
          <p:cNvSpPr/>
          <p:nvPr userDrawn="1"/>
        </p:nvSpPr>
        <p:spPr>
          <a:xfrm>
            <a:off x="0" y="6629400"/>
            <a:ext cx="9144000" cy="228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6096000"/>
            <a:ext cx="9144000" cy="533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2286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28600"/>
            <a:ext cx="9144000" cy="304800"/>
          </a:xfrm>
          <a:prstGeom prst="rect">
            <a:avLst/>
          </a:prstGeom>
          <a:solidFill>
            <a:srgbClr val="D7BC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a:spLocks noGrp="1"/>
          </p:cNvSpPr>
          <p:nvPr>
            <p:ph type="body" sz="quarter" idx="10"/>
          </p:nvPr>
        </p:nvSpPr>
        <p:spPr>
          <a:xfrm>
            <a:off x="1143000" y="1905000"/>
            <a:ext cx="6705600" cy="2971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Picture Placeholder 2"/>
          <p:cNvSpPr>
            <a:spLocks noGrp="1"/>
          </p:cNvSpPr>
          <p:nvPr>
            <p:ph type="pic" idx="1"/>
          </p:nvPr>
        </p:nvSpPr>
        <p:spPr>
          <a:xfrm>
            <a:off x="381000" y="0"/>
            <a:ext cx="8763000" cy="6858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6" name="Rectangle 5"/>
          <p:cNvSpPr/>
          <p:nvPr userDrawn="1"/>
        </p:nvSpPr>
        <p:spPr>
          <a:xfrm>
            <a:off x="0" y="4267200"/>
            <a:ext cx="381000" cy="25908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1676400"/>
            <a:ext cx="381000" cy="25908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381000" cy="1143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990600"/>
            <a:ext cx="426720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90000"/>
                  <a:lumOff val="10000"/>
                </a:schemeClr>
              </a:solidFill>
            </a:endParaRPr>
          </a:p>
        </p:txBody>
      </p:sp>
      <p:cxnSp>
        <p:nvCxnSpPr>
          <p:cNvPr id="10" name="Straight Connector 9"/>
          <p:cNvCxnSpPr/>
          <p:nvPr userDrawn="1"/>
        </p:nvCxnSpPr>
        <p:spPr>
          <a:xfrm rot="5400000">
            <a:off x="952500" y="1409700"/>
            <a:ext cx="533400" cy="1588"/>
          </a:xfrm>
          <a:prstGeom prst="line">
            <a:avLst/>
          </a:prstGeom>
          <a:ln>
            <a:solidFill>
              <a:schemeClr val="bg1">
                <a:lumMod val="95000"/>
              </a:schemeClr>
            </a:solidFill>
          </a:ln>
        </p:spPr>
        <p:style>
          <a:lnRef idx="1">
            <a:schemeClr val="accent4"/>
          </a:lnRef>
          <a:fillRef idx="0">
            <a:schemeClr val="accent4"/>
          </a:fillRef>
          <a:effectRef idx="0">
            <a:schemeClr val="accent4"/>
          </a:effectRef>
          <a:fontRef idx="minor">
            <a:schemeClr val="tx1"/>
          </a:fontRef>
        </p:style>
      </p:cxnSp>
      <p:sp>
        <p:nvSpPr>
          <p:cNvPr id="11" name="Title 1"/>
          <p:cNvSpPr txBox="1">
            <a:spLocks/>
          </p:cNvSpPr>
          <p:nvPr userDrawn="1"/>
        </p:nvSpPr>
        <p:spPr>
          <a:xfrm>
            <a:off x="1447800" y="1143000"/>
            <a:ext cx="2209800" cy="487362"/>
          </a:xfrm>
          <a:prstGeom prst="rect">
            <a:avLst/>
          </a:prstGeom>
        </p:spPr>
        <p:txBody>
          <a:bodyPr vert="horz" lIns="91440" tIns="45720" rIns="91440" bIns="45720" rtlCol="0" anchor="ctr">
            <a:normAutofit/>
          </a:bodyPr>
          <a:lstStyle>
            <a:lvl1pPr algn="l">
              <a:defRPr sz="2000">
                <a:solidFill>
                  <a:schemeClr val="bg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a:ln>
                  <a:noFill/>
                </a:ln>
                <a:solidFill>
                  <a:schemeClr val="bg1"/>
                </a:solidFill>
                <a:effectLst/>
                <a:uLnTx/>
                <a:uFillTx/>
                <a:latin typeface="+mj-lt"/>
                <a:ea typeface="+mj-ea"/>
                <a:cs typeface="+mj-cs"/>
              </a:rPr>
              <a:t>Title goes here</a:t>
            </a:r>
            <a:endParaRPr kumimoji="0" lang="en-US" sz="2000" b="0" i="0" u="none" strike="noStrike" kern="1200" cap="none" spc="0" normalizeH="0" baseline="0" noProof="0" dirty="0">
              <a:ln>
                <a:noFill/>
              </a:ln>
              <a:solidFill>
                <a:schemeClr val="bg1"/>
              </a:solidFill>
              <a:effectLst/>
              <a:uLnTx/>
              <a:uFillTx/>
              <a:latin typeface="+mj-lt"/>
              <a:ea typeface="+mj-ea"/>
              <a:cs typeface="+mj-cs"/>
            </a:endParaRPr>
          </a:p>
        </p:txBody>
      </p:sp>
      <p:pic>
        <p:nvPicPr>
          <p:cNvPr id="12" name="Picture 11" descr="logo-boxes-01-01-01.png"/>
          <p:cNvPicPr>
            <a:picLocks noChangeAspect="1"/>
          </p:cNvPicPr>
          <p:nvPr userDrawn="1"/>
        </p:nvPicPr>
        <p:blipFill>
          <a:blip r:embed="rId2"/>
          <a:stretch>
            <a:fillRect/>
          </a:stretch>
        </p:blipFill>
        <p:spPr>
          <a:xfrm>
            <a:off x="6858000" y="-152400"/>
            <a:ext cx="3103417" cy="27432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1000" y="1905000"/>
            <a:ext cx="3886200" cy="4953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13" name="Rectangle 12"/>
          <p:cNvSpPr/>
          <p:nvPr userDrawn="1"/>
        </p:nvSpPr>
        <p:spPr>
          <a:xfrm>
            <a:off x="0" y="4267200"/>
            <a:ext cx="381000" cy="25908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0" y="1676400"/>
            <a:ext cx="381000" cy="25908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0"/>
            <a:ext cx="381000" cy="1143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990600"/>
            <a:ext cx="4267200"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1">
                  <a:lumMod val="90000"/>
                  <a:lumOff val="10000"/>
                </a:schemeClr>
              </a:solidFill>
            </a:endParaRPr>
          </a:p>
        </p:txBody>
      </p:sp>
      <p:cxnSp>
        <p:nvCxnSpPr>
          <p:cNvPr id="17" name="Straight Connector 16"/>
          <p:cNvCxnSpPr/>
          <p:nvPr userDrawn="1"/>
        </p:nvCxnSpPr>
        <p:spPr>
          <a:xfrm rot="5400000">
            <a:off x="952500" y="1409700"/>
            <a:ext cx="533400" cy="1588"/>
          </a:xfrm>
          <a:prstGeom prst="line">
            <a:avLst/>
          </a:prstGeom>
          <a:ln>
            <a:solidFill>
              <a:schemeClr val="bg1">
                <a:lumMod val="95000"/>
              </a:schemeClr>
            </a:solidFill>
          </a:ln>
        </p:spPr>
        <p:style>
          <a:lnRef idx="1">
            <a:schemeClr val="accent4"/>
          </a:lnRef>
          <a:fillRef idx="0">
            <a:schemeClr val="accent4"/>
          </a:fillRef>
          <a:effectRef idx="0">
            <a:schemeClr val="accent4"/>
          </a:effectRef>
          <a:fontRef idx="minor">
            <a:schemeClr val="tx1"/>
          </a:fontRef>
        </p:style>
      </p:cxnSp>
      <p:sp>
        <p:nvSpPr>
          <p:cNvPr id="18" name="Title 1"/>
          <p:cNvSpPr txBox="1">
            <a:spLocks/>
          </p:cNvSpPr>
          <p:nvPr userDrawn="1"/>
        </p:nvSpPr>
        <p:spPr>
          <a:xfrm>
            <a:off x="1447800" y="1143000"/>
            <a:ext cx="2209800" cy="487362"/>
          </a:xfrm>
          <a:prstGeom prst="rect">
            <a:avLst/>
          </a:prstGeom>
        </p:spPr>
        <p:txBody>
          <a:bodyPr vert="horz" lIns="91440" tIns="45720" rIns="91440" bIns="45720" rtlCol="0" anchor="ctr">
            <a:normAutofit/>
          </a:bodyPr>
          <a:lstStyle>
            <a:lvl1pPr algn="l">
              <a:defRPr sz="2000">
                <a:solidFill>
                  <a:schemeClr val="bg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a:ln>
                  <a:noFill/>
                </a:ln>
                <a:solidFill>
                  <a:schemeClr val="bg1"/>
                </a:solidFill>
                <a:effectLst/>
                <a:uLnTx/>
                <a:uFillTx/>
                <a:latin typeface="+mj-lt"/>
                <a:ea typeface="+mj-ea"/>
                <a:cs typeface="+mj-cs"/>
              </a:rPr>
              <a:t>Title goes here</a:t>
            </a:r>
            <a:endParaRPr kumimoji="0" lang="en-US" sz="2000" b="0" i="0" u="none" strike="noStrike" kern="1200" cap="none" spc="0" normalizeH="0" baseline="0" noProof="0" dirty="0">
              <a:ln>
                <a:noFill/>
              </a:ln>
              <a:solidFill>
                <a:schemeClr val="bg1"/>
              </a:solidFill>
              <a:effectLst/>
              <a:uLnTx/>
              <a:uFillTx/>
              <a:latin typeface="+mj-lt"/>
              <a:ea typeface="+mj-ea"/>
              <a:cs typeface="+mj-cs"/>
            </a:endParaRPr>
          </a:p>
        </p:txBody>
      </p:sp>
      <p:sp>
        <p:nvSpPr>
          <p:cNvPr id="21" name="Text Placeholder 15"/>
          <p:cNvSpPr>
            <a:spLocks noGrp="1"/>
          </p:cNvSpPr>
          <p:nvPr>
            <p:ph type="body" sz="quarter" idx="10" hasCustomPrompt="1"/>
          </p:nvPr>
        </p:nvSpPr>
        <p:spPr>
          <a:xfrm>
            <a:off x="4724400" y="1143000"/>
            <a:ext cx="3733800" cy="609600"/>
          </a:xfrm>
        </p:spPr>
        <p:txBody>
          <a:bodyPr/>
          <a:lstStyle>
            <a:lvl1pPr>
              <a:buNone/>
              <a:defRPr b="1" baseline="0"/>
            </a:lvl1pPr>
          </a:lstStyle>
          <a:p>
            <a:pPr lvl="0"/>
            <a:r>
              <a:rPr lang="en-US" dirty="0"/>
              <a:t>Title here</a:t>
            </a:r>
          </a:p>
          <a:p>
            <a:pPr lvl="0"/>
            <a:endParaRPr lang="en-US" dirty="0"/>
          </a:p>
        </p:txBody>
      </p:sp>
      <p:sp>
        <p:nvSpPr>
          <p:cNvPr id="22" name="Text Placeholder 15"/>
          <p:cNvSpPr>
            <a:spLocks noGrp="1"/>
          </p:cNvSpPr>
          <p:nvPr>
            <p:ph type="body" sz="quarter" idx="11" hasCustomPrompt="1"/>
          </p:nvPr>
        </p:nvSpPr>
        <p:spPr>
          <a:xfrm>
            <a:off x="4724400" y="1905000"/>
            <a:ext cx="3733800" cy="4953000"/>
          </a:xfrm>
        </p:spPr>
        <p:txBody>
          <a:bodyPr>
            <a:normAutofit/>
          </a:bodyPr>
          <a:lstStyle>
            <a:lvl1pPr>
              <a:buNone/>
              <a:defRPr sz="1800" b="0" baseline="0"/>
            </a:lvl1pPr>
          </a:lstStyle>
          <a:p>
            <a:pPr lvl="0"/>
            <a:r>
              <a:rPr lang="en-US" sz="1800" b="0" dirty="0"/>
              <a:t>Text goes here</a:t>
            </a:r>
            <a:endParaRPr lang="en-US" dirty="0"/>
          </a:p>
        </p:txBody>
      </p:sp>
      <p:pic>
        <p:nvPicPr>
          <p:cNvPr id="23" name="Picture 22" descr="logo-boxes-01-01-01.png"/>
          <p:cNvPicPr>
            <a:picLocks noChangeAspect="1"/>
          </p:cNvPicPr>
          <p:nvPr userDrawn="1"/>
        </p:nvPicPr>
        <p:blipFill>
          <a:blip r:embed="rId2"/>
          <a:stretch>
            <a:fillRect/>
          </a:stretch>
        </p:blipFill>
        <p:spPr>
          <a:xfrm>
            <a:off x="6858000" y="-152400"/>
            <a:ext cx="3103417" cy="2743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9CE565-B6ED-4EFC-86DA-70B9D7DFB86B}" type="datetimeFigureOut">
              <a:rPr lang="en-US" smtClean="0"/>
              <a:pPr/>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0D618-719B-498B-83FF-BED5B87DA2B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124200"/>
            <a:ext cx="8382000" cy="1600199"/>
          </a:xfrm>
        </p:spPr>
        <p:txBody>
          <a:bodyPr>
            <a:normAutofit fontScale="90000"/>
          </a:bodyPr>
          <a:lstStyle/>
          <a:p>
            <a:r>
              <a:rPr lang="en-US" sz="4533" dirty="0">
                <a:latin typeface="Arial" charset="0"/>
                <a:cs typeface="Arial" charset="0"/>
              </a:rPr>
              <a:t>Module 3 Part 2</a:t>
            </a:r>
            <a:r>
              <a:rPr lang="en-US" sz="4533" b="0" dirty="0">
                <a:latin typeface="Arial" charset="0"/>
                <a:cs typeface="Arial" charset="0"/>
              </a:rPr>
              <a:t/>
            </a:r>
            <a:br>
              <a:rPr lang="en-US" sz="4533" b="0" dirty="0">
                <a:latin typeface="Arial" charset="0"/>
                <a:cs typeface="Arial" charset="0"/>
              </a:rPr>
            </a:br>
            <a:r>
              <a:rPr lang="en-US" b="0" dirty="0">
                <a:latin typeface="Arial" charset="0"/>
                <a:cs typeface="Arial" charset="0"/>
              </a:rPr>
              <a:t>Developing and Implementing </a:t>
            </a:r>
            <a:br>
              <a:rPr lang="en-US" b="0" dirty="0">
                <a:latin typeface="Arial" charset="0"/>
                <a:cs typeface="Arial" charset="0"/>
              </a:rPr>
            </a:br>
            <a:r>
              <a:rPr lang="en-US" b="0" dirty="0">
                <a:latin typeface="Arial" charset="0"/>
                <a:cs typeface="Arial" charset="0"/>
              </a:rPr>
              <a:t>a QI Plan: Planning and Execution</a:t>
            </a:r>
            <a:endParaRPr lang="en-US" dirty="0"/>
          </a:p>
        </p:txBody>
      </p:sp>
      <p:sp>
        <p:nvSpPr>
          <p:cNvPr id="3" name="Subtitle 2"/>
          <p:cNvSpPr>
            <a:spLocks noGrp="1"/>
          </p:cNvSpPr>
          <p:nvPr>
            <p:ph type="subTitle" idx="1"/>
          </p:nvPr>
        </p:nvSpPr>
        <p:spPr>
          <a:xfrm>
            <a:off x="609600" y="5181600"/>
            <a:ext cx="8382000" cy="762000"/>
          </a:xfrm>
        </p:spPr>
        <p:txBody>
          <a:bodyPr>
            <a:normAutofit fontScale="55000" lnSpcReduction="20000"/>
          </a:bodyPr>
          <a:lstStyle/>
          <a:p>
            <a:pPr algn="l">
              <a:spcBef>
                <a:spcPts val="600"/>
              </a:spcBef>
            </a:pPr>
            <a:r>
              <a:rPr lang="en-US" dirty="0">
                <a:solidFill>
                  <a:schemeClr val="tx1"/>
                </a:solidFill>
              </a:rPr>
              <a:t>Adapted from: </a:t>
            </a:r>
          </a:p>
          <a:p>
            <a:pPr algn="l">
              <a:spcBef>
                <a:spcPts val="600"/>
              </a:spcBef>
            </a:pPr>
            <a:r>
              <a:rPr lang="en-US" b="1" dirty="0">
                <a:solidFill>
                  <a:schemeClr val="tx1"/>
                </a:solidFill>
              </a:rPr>
              <a:t>The Health Resources and Services Administration (HRSA) </a:t>
            </a:r>
            <a:r>
              <a:rPr lang="en-US" dirty="0">
                <a:solidFill>
                  <a:schemeClr val="tx1"/>
                </a:solidFill>
              </a:rPr>
              <a:t>Quality Toolkit</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209800"/>
            <a:ext cx="8001000" cy="4343400"/>
          </a:xfrm>
        </p:spPr>
        <p:txBody>
          <a:bodyPr>
            <a:normAutofit/>
          </a:bodyPr>
          <a:lstStyle/>
          <a:p>
            <a:pPr marL="228594" lvl="0" indent="-228594" defTabSz="914377">
              <a:lnSpc>
                <a:spcPct val="110000"/>
              </a:lnSpc>
              <a:spcBef>
                <a:spcPts val="667"/>
              </a:spcBef>
            </a:pPr>
            <a:r>
              <a:rPr lang="en-US" sz="2133" dirty="0">
                <a:solidFill>
                  <a:srgbClr val="000000">
                    <a:lumMod val="85000"/>
                    <a:lumOff val="15000"/>
                  </a:srgbClr>
                </a:solidFill>
                <a:latin typeface="Arial" charset="0"/>
                <a:cs typeface="Arial" charset="0"/>
              </a:rPr>
              <a:t>A number of other QI approaches have also been used in healthcare, based on your organizational priorities, the QI committee can choose a preferred approach</a:t>
            </a:r>
          </a:p>
          <a:p>
            <a:pPr marL="228594" lvl="0" indent="-228594" defTabSz="914377">
              <a:lnSpc>
                <a:spcPct val="110000"/>
              </a:lnSpc>
              <a:spcBef>
                <a:spcPts val="667"/>
              </a:spcBef>
            </a:pPr>
            <a:r>
              <a:rPr lang="en-US" sz="2133" dirty="0">
                <a:solidFill>
                  <a:srgbClr val="000000">
                    <a:lumMod val="85000"/>
                    <a:lumOff val="15000"/>
                  </a:srgbClr>
                </a:solidFill>
                <a:latin typeface="Arial" charset="0"/>
                <a:cs typeface="Arial" charset="0"/>
              </a:rPr>
              <a:t>Six Sigma's  (DMAIC)</a:t>
            </a:r>
          </a:p>
          <a:p>
            <a:pPr marL="228594" lvl="0" indent="-228594" defTabSz="914377">
              <a:lnSpc>
                <a:spcPct val="110000"/>
              </a:lnSpc>
              <a:spcBef>
                <a:spcPts val="667"/>
              </a:spcBef>
            </a:pPr>
            <a:r>
              <a:rPr lang="en-US" sz="2133" dirty="0">
                <a:solidFill>
                  <a:srgbClr val="000000">
                    <a:lumMod val="85000"/>
                    <a:lumOff val="15000"/>
                  </a:srgbClr>
                </a:solidFill>
                <a:latin typeface="Arial" charset="0"/>
                <a:cs typeface="Arial" charset="0"/>
              </a:rPr>
              <a:t>Lean (Six Sigma)</a:t>
            </a:r>
          </a:p>
          <a:p>
            <a:pPr marL="228594" lvl="0" indent="-228594" defTabSz="914377">
              <a:lnSpc>
                <a:spcPct val="110000"/>
              </a:lnSpc>
              <a:spcBef>
                <a:spcPts val="667"/>
              </a:spcBef>
            </a:pPr>
            <a:r>
              <a:rPr lang="en-US" sz="2133" dirty="0">
                <a:solidFill>
                  <a:srgbClr val="000000">
                    <a:lumMod val="85000"/>
                    <a:lumOff val="15000"/>
                  </a:srgbClr>
                </a:solidFill>
                <a:latin typeface="Arial" charset="0"/>
                <a:cs typeface="Arial" charset="0"/>
              </a:rPr>
              <a:t>PDSA</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rmAutofit/>
          </a:bodyPr>
          <a:lstStyle/>
          <a:p>
            <a:r>
              <a:rPr lang="en-US" sz="2400" dirty="0"/>
              <a:t>7. QI Initiative </a:t>
            </a:r>
          </a:p>
        </p:txBody>
      </p:sp>
    </p:spTree>
    <p:extLst>
      <p:ext uri="{BB962C8B-B14F-4D97-AF65-F5344CB8AC3E}">
        <p14:creationId xmlns:p14="http://schemas.microsoft.com/office/powerpoint/2010/main" val="2809355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185215"/>
            <a:ext cx="7848600" cy="4495800"/>
          </a:xfrm>
        </p:spPr>
        <p:txBody>
          <a:bodyPr>
            <a:normAutofit/>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The progress in QI projects can be documented using activity logs, issue identification logs, meeting minutes, etc.  </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Improvement efforts can be communicated through the various methods, such as:</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Kick-off meetings or all-employee meetings</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Storyboards and/or posters displayed in common areas</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Sharing organization’s annual QI plan evaluation, e-mails, memos, newsletters and/or handouts, and informal verbal communication</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rmAutofit/>
          </a:bodyPr>
          <a:lstStyle/>
          <a:p>
            <a:r>
              <a:rPr lang="en-US" sz="2400" dirty="0"/>
              <a:t>8. Communication</a:t>
            </a:r>
          </a:p>
        </p:txBody>
      </p:sp>
    </p:spTree>
    <p:extLst>
      <p:ext uri="{BB962C8B-B14F-4D97-AF65-F5344CB8AC3E}">
        <p14:creationId xmlns:p14="http://schemas.microsoft.com/office/powerpoint/2010/main" val="4245325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286000"/>
            <a:ext cx="8001000" cy="3886200"/>
          </a:xfrm>
        </p:spPr>
        <p:txBody>
          <a:bodyPr>
            <a:normAutofit/>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Describe</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How evaluation will be done</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When it will be done</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Who will be responsible for developing it</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How the results will be documented and communicated</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Who is responsible for reviewing and approving it</a:t>
            </a:r>
          </a:p>
          <a:p>
            <a:pPr marL="0" indent="0">
              <a:buNone/>
            </a:pPr>
            <a:endParaRPr lang="en-US" dirty="0" smtClean="0"/>
          </a:p>
        </p:txBody>
      </p:sp>
      <p:sp>
        <p:nvSpPr>
          <p:cNvPr id="3" name="Title 2"/>
          <p:cNvSpPr>
            <a:spLocks noGrp="1"/>
          </p:cNvSpPr>
          <p:nvPr>
            <p:ph type="title"/>
          </p:nvPr>
        </p:nvSpPr>
        <p:spPr>
          <a:xfrm>
            <a:off x="1295400" y="1143000"/>
            <a:ext cx="2895600" cy="487362"/>
          </a:xfrm>
        </p:spPr>
        <p:txBody>
          <a:bodyPr>
            <a:noAutofit/>
          </a:bodyPr>
          <a:lstStyle/>
          <a:p>
            <a:r>
              <a:rPr lang="en-US" sz="2400" dirty="0"/>
              <a:t>Approval of QI Plan</a:t>
            </a:r>
          </a:p>
        </p:txBody>
      </p:sp>
    </p:spTree>
    <p:extLst>
      <p:ext uri="{BB962C8B-B14F-4D97-AF65-F5344CB8AC3E}">
        <p14:creationId xmlns:p14="http://schemas.microsoft.com/office/powerpoint/2010/main" val="356537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1500" y="2209800"/>
            <a:ext cx="8001000" cy="4191000"/>
          </a:xfrm>
        </p:spPr>
        <p:txBody>
          <a:bodyPr>
            <a:normAutofit/>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A QI plan </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Evaluated on an annual basis for effectiveness in achieving the goal</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QI committee will annually review and make suggested revisions to the QI plan </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Based on an ongoing review, priorities will be set and opportunities for improvement identified for the next year</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A report summarizing review process, findings, QI initiatives taken, suggested modifications, projects in progress, and recommendations for changes, will be compiled and forwarded to the Board for review</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rmAutofit/>
          </a:bodyPr>
          <a:lstStyle/>
          <a:p>
            <a:r>
              <a:rPr lang="en-US" sz="2400" dirty="0"/>
              <a:t>Annual Evaluation</a:t>
            </a:r>
          </a:p>
        </p:txBody>
      </p:sp>
    </p:spTree>
    <p:extLst>
      <p:ext uri="{BB962C8B-B14F-4D97-AF65-F5344CB8AC3E}">
        <p14:creationId xmlns:p14="http://schemas.microsoft.com/office/powerpoint/2010/main" val="287351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133600"/>
            <a:ext cx="8001000" cy="4495800"/>
          </a:xfrm>
        </p:spPr>
        <p:txBody>
          <a:bodyPr>
            <a:normAutofit/>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Review and update the QI plan yearly</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Monitor the QI plan and evaluate its effectiveness</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Prioritize quality goals and projects so that key areas are addressed</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Get commitment from leadership and senior management staff to support the program, allocate resources, and celebrate its successes</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Get input from staff and consumers/patients</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Communicate results to relevant individuals and groups (regular feedback regarding improvement projects is critical to success in sustaining improvements over time)</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Autofit/>
          </a:bodyPr>
          <a:lstStyle/>
          <a:p>
            <a:r>
              <a:rPr lang="en-US" sz="3200" dirty="0"/>
              <a:t>Summary</a:t>
            </a:r>
          </a:p>
        </p:txBody>
      </p:sp>
    </p:spTree>
    <p:extLst>
      <p:ext uri="{BB962C8B-B14F-4D97-AF65-F5344CB8AC3E}">
        <p14:creationId xmlns:p14="http://schemas.microsoft.com/office/powerpoint/2010/main" val="3160556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578104" y="990600"/>
            <a:ext cx="10515600" cy="1325563"/>
          </a:xfrm>
          <a:prstGeom prst="rect">
            <a:avLst/>
          </a:prstGeom>
        </p:spPr>
        <p:txBody>
          <a:bodyPr vert="horz" lIns="0" tIns="45720" rIns="0" bIns="45720" rtlCol="0" anchor="t" anchorCtr="0">
            <a:normAutofit/>
          </a:bodyPr>
          <a:lstStyle>
            <a:lvl1pPr algn="l" defTabSz="914377" rtl="0" eaLnBrk="1" latinLnBrk="0" hangingPunct="1">
              <a:lnSpc>
                <a:spcPct val="90000"/>
              </a:lnSpc>
              <a:spcBef>
                <a:spcPct val="0"/>
              </a:spcBef>
              <a:buNone/>
              <a:defRPr sz="3733" kern="1200">
                <a:solidFill>
                  <a:srgbClr val="B31D26"/>
                </a:solidFill>
                <a:latin typeface="Arial" charset="0"/>
                <a:ea typeface="Arial" charset="0"/>
                <a:cs typeface="Arial" charset="0"/>
              </a:defRPr>
            </a:lvl1pPr>
          </a:lstStyle>
          <a:p>
            <a:pPr marL="0" marR="0" lvl="0" indent="0" algn="l" defTabSz="914377" rtl="0" eaLnBrk="1" fontAlgn="auto" latinLnBrk="0" hangingPunct="1">
              <a:lnSpc>
                <a:spcPct val="90000"/>
              </a:lnSpc>
              <a:spcBef>
                <a:spcPct val="0"/>
              </a:spcBef>
              <a:spcAft>
                <a:spcPts val="0"/>
              </a:spcAft>
              <a:buClrTx/>
              <a:buSzTx/>
              <a:buFontTx/>
              <a:buNone/>
              <a:tabLst/>
              <a:defRPr/>
            </a:pPr>
            <a:r>
              <a:rPr kumimoji="0" lang="en-US" sz="3733" b="0" i="0" u="none" strike="noStrike" kern="1200" cap="none" spc="0" normalizeH="0" baseline="0" noProof="0" dirty="0" smtClean="0">
                <a:ln>
                  <a:noFill/>
                </a:ln>
                <a:solidFill>
                  <a:srgbClr val="B31D26"/>
                </a:solidFill>
                <a:effectLst/>
                <a:uLnTx/>
                <a:uFillTx/>
                <a:latin typeface="Arial" charset="0"/>
                <a:cs typeface="Arial" charset="0"/>
              </a:rPr>
              <a:t>Learning Objectives</a:t>
            </a:r>
            <a:br>
              <a:rPr kumimoji="0" lang="en-US" sz="3733" b="0" i="0" u="none" strike="noStrike" kern="1200" cap="none" spc="0" normalizeH="0" baseline="0" noProof="0" dirty="0" smtClean="0">
                <a:ln>
                  <a:noFill/>
                </a:ln>
                <a:solidFill>
                  <a:srgbClr val="B31D26"/>
                </a:solidFill>
                <a:effectLst/>
                <a:uLnTx/>
                <a:uFillTx/>
                <a:latin typeface="Arial" charset="0"/>
                <a:cs typeface="Arial" charset="0"/>
              </a:rPr>
            </a:br>
            <a:r>
              <a:rPr kumimoji="0" lang="en-US" sz="3733" b="1" i="0" u="none" strike="noStrike" kern="1200" cap="none" spc="0" normalizeH="0" baseline="0" noProof="0" dirty="0" smtClean="0">
                <a:ln>
                  <a:noFill/>
                </a:ln>
                <a:solidFill>
                  <a:srgbClr val="B31D26"/>
                </a:solidFill>
                <a:effectLst/>
                <a:uLnTx/>
                <a:uFillTx/>
                <a:latin typeface="Arial" charset="0"/>
                <a:cs typeface="Arial" charset="0"/>
              </a:rPr>
              <a:t>Module 3: Developing a Plan</a:t>
            </a:r>
            <a:endParaRPr kumimoji="0" lang="en-US" sz="3733" b="1" i="0" u="none" strike="noStrike" kern="1200" cap="none" spc="0" normalizeH="0" baseline="0" noProof="0" dirty="0">
              <a:ln>
                <a:noFill/>
              </a:ln>
              <a:solidFill>
                <a:srgbClr val="B31D26"/>
              </a:solidFill>
              <a:effectLst/>
              <a:uLnTx/>
              <a:uFillTx/>
              <a:latin typeface="Arial" charset="0"/>
              <a:cs typeface="Arial" charset="0"/>
            </a:endParaRPr>
          </a:p>
        </p:txBody>
      </p:sp>
      <p:sp>
        <p:nvSpPr>
          <p:cNvPr id="3" name="Content Placeholder 2"/>
          <p:cNvSpPr txBox="1">
            <a:spLocks/>
          </p:cNvSpPr>
          <p:nvPr/>
        </p:nvSpPr>
        <p:spPr>
          <a:xfrm>
            <a:off x="578104" y="1905001"/>
            <a:ext cx="7880096" cy="3276600"/>
          </a:xfrm>
          <a:prstGeom prst="rect">
            <a:avLst/>
          </a:prstGeom>
        </p:spPr>
        <p:txBody>
          <a:bodyPr vert="horz" lIns="0" tIns="45720" rIns="0" bIns="45720" rtlCol="0">
            <a:normAutofit/>
          </a:bodyPr>
          <a:lstStyle>
            <a:lvl1pPr marL="228594" indent="-228594" algn="l" defTabSz="914377" rtl="0" eaLnBrk="1" latinLnBrk="0" hangingPunct="1">
              <a:lnSpc>
                <a:spcPct val="90000"/>
              </a:lnSpc>
              <a:spcBef>
                <a:spcPts val="1467"/>
              </a:spcBef>
              <a:buFont typeface="Arial" panose="020B0604020202020204" pitchFamily="34" charset="0"/>
              <a:buChar char="•"/>
              <a:defRPr sz="2800" kern="1200">
                <a:solidFill>
                  <a:schemeClr val="tx1">
                    <a:lumMod val="85000"/>
                    <a:lumOff val="15000"/>
                  </a:schemeClr>
                </a:solidFill>
                <a:latin typeface="Arial" charset="0"/>
                <a:ea typeface="Arial" charset="0"/>
                <a:cs typeface="Arial" charset="0"/>
              </a:defRPr>
            </a:lvl1pPr>
            <a:lvl2pPr marL="685783" indent="-228594" algn="l" defTabSz="914377" rtl="0" eaLnBrk="1" latinLnBrk="0" hangingPunct="1">
              <a:lnSpc>
                <a:spcPct val="90000"/>
              </a:lnSpc>
              <a:spcBef>
                <a:spcPts val="500"/>
              </a:spcBef>
              <a:buFont typeface=".HelveticaNeueDeskInterface-Regular" charset="-120"/>
              <a:buChar char="–"/>
              <a:defRPr sz="2400" kern="1200">
                <a:solidFill>
                  <a:schemeClr val="tx1">
                    <a:lumMod val="85000"/>
                    <a:lumOff val="15000"/>
                  </a:schemeClr>
                </a:solidFill>
                <a:latin typeface="Arial" charset="0"/>
                <a:ea typeface="Arial" charset="0"/>
                <a:cs typeface="Arial" charset="0"/>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lumMod val="85000"/>
                    <a:lumOff val="15000"/>
                  </a:schemeClr>
                </a:solidFill>
                <a:latin typeface="Arial" charset="0"/>
                <a:ea typeface="Arial" charset="0"/>
                <a:cs typeface="Arial" charset="0"/>
              </a:defRPr>
            </a:lvl3pPr>
            <a:lvl4pPr marL="1600160" indent="-228594" algn="l" defTabSz="914377" rtl="0" eaLnBrk="1" latinLnBrk="0" hangingPunct="1">
              <a:lnSpc>
                <a:spcPct val="90000"/>
              </a:lnSpc>
              <a:spcBef>
                <a:spcPts val="500"/>
              </a:spcBef>
              <a:buFont typeface=".HelveticaNeueDeskInterface-Regular" charset="-120"/>
              <a:buChar char="–"/>
              <a:defRPr sz="1800" kern="1200">
                <a:solidFill>
                  <a:schemeClr val="tx1">
                    <a:lumMod val="85000"/>
                    <a:lumOff val="15000"/>
                  </a:schemeClr>
                </a:solidFill>
                <a:latin typeface="Arial" charset="0"/>
                <a:ea typeface="Arial" charset="0"/>
                <a:cs typeface="Arial" charset="0"/>
              </a:defRPr>
            </a:lvl4pPr>
            <a:lvl5pPr marL="2057349" indent="-228594" algn="l" defTabSz="914377" rtl="0" eaLnBrk="1" latinLnBrk="0" hangingPunct="1">
              <a:lnSpc>
                <a:spcPct val="90000"/>
              </a:lnSpc>
              <a:spcBef>
                <a:spcPts val="500"/>
              </a:spcBef>
              <a:buSzPct val="65000"/>
              <a:buFont typeface="Wingdings" charset="2"/>
              <a:buChar char="§"/>
              <a:defRPr sz="1800" kern="1200">
                <a:solidFill>
                  <a:schemeClr val="tx1">
                    <a:lumMod val="85000"/>
                    <a:lumOff val="15000"/>
                  </a:schemeClr>
                </a:solidFill>
                <a:latin typeface="Arial" charset="0"/>
                <a:ea typeface="Arial" charset="0"/>
                <a:cs typeface="Arial"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594" marR="0" lvl="0" indent="-228594" algn="l" defTabSz="914377" rtl="0" eaLnBrk="1" fontAlgn="auto" latinLnBrk="0" hangingPunct="1">
              <a:lnSpc>
                <a:spcPct val="90000"/>
              </a:lnSpc>
              <a:spcBef>
                <a:spcPts val="1467"/>
              </a:spcBef>
              <a:spcAft>
                <a:spcPts val="0"/>
              </a:spcAft>
              <a:buClrTx/>
              <a:buSzTx/>
              <a:buFont typeface="Arial" panose="020B0604020202020204" pitchFamily="34" charset="0"/>
              <a:buChar char="•"/>
              <a:tabLst/>
              <a:defRPr/>
            </a:pPr>
            <a:endParaRPr kumimoji="0" lang="en-US" sz="2800" b="0" i="0" u="none" strike="noStrike" kern="1200" cap="none" spc="0" normalizeH="0" baseline="0" noProof="0" smtClean="0">
              <a:ln>
                <a:noFill/>
              </a:ln>
              <a:solidFill>
                <a:srgbClr val="000000">
                  <a:lumMod val="85000"/>
                  <a:lumOff val="15000"/>
                </a:srgbClr>
              </a:solidFill>
              <a:effectLst/>
              <a:uLnTx/>
              <a:uFillTx/>
              <a:latin typeface="Arial" charset="0"/>
              <a:cs typeface="Arial" charset="0"/>
            </a:endParaRPr>
          </a:p>
          <a:p>
            <a:pPr marL="228594" marR="0" lvl="0" indent="-228594" algn="l" defTabSz="914377" rtl="0" eaLnBrk="1" fontAlgn="auto" latinLnBrk="0" hangingPunct="1">
              <a:lnSpc>
                <a:spcPct val="90000"/>
              </a:lnSpc>
              <a:spcBef>
                <a:spcPts val="1467"/>
              </a:spcBef>
              <a:spcAft>
                <a:spcPts val="0"/>
              </a:spcAft>
              <a:buClrTx/>
              <a:buSzTx/>
              <a:buFont typeface="Arial" panose="020B0604020202020204" pitchFamily="34" charset="0"/>
              <a:buChar char="•"/>
              <a:tabLst/>
              <a:defRPr/>
            </a:pPr>
            <a:r>
              <a:rPr kumimoji="0" lang="en-US" sz="2800" b="0" i="0" u="none" strike="noStrike" kern="1200" cap="none" spc="0" normalizeH="0" baseline="0" noProof="0" smtClean="0">
                <a:ln>
                  <a:noFill/>
                </a:ln>
                <a:solidFill>
                  <a:srgbClr val="000000">
                    <a:lumMod val="85000"/>
                    <a:lumOff val="15000"/>
                  </a:srgbClr>
                </a:solidFill>
                <a:effectLst/>
                <a:uLnTx/>
                <a:uFillTx/>
                <a:latin typeface="Arial" charset="0"/>
                <a:cs typeface="Arial" charset="0"/>
              </a:rPr>
              <a:t>Discuss the basic elements necessary for the successful development and implementation of a QI plan</a:t>
            </a:r>
            <a:endParaRPr kumimoji="0" lang="en-US" sz="2800" b="0" i="0" u="none" strike="noStrike" kern="1200" cap="none" spc="0" normalizeH="0" baseline="0" noProof="0" dirty="0" smtClean="0">
              <a:ln>
                <a:noFill/>
              </a:ln>
              <a:solidFill>
                <a:srgbClr val="000000">
                  <a:lumMod val="85000"/>
                  <a:lumOff val="15000"/>
                </a:srgbClr>
              </a:solidFill>
              <a:effectLst/>
              <a:uLnTx/>
              <a:uFillTx/>
              <a:latin typeface="Arial" charset="0"/>
              <a:cs typeface="Arial" charset="0"/>
            </a:endParaRPr>
          </a:p>
        </p:txBody>
      </p:sp>
    </p:spTree>
    <p:extLst>
      <p:ext uri="{BB962C8B-B14F-4D97-AF65-F5344CB8AC3E}">
        <p14:creationId xmlns:p14="http://schemas.microsoft.com/office/powerpoint/2010/main" val="3949816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1045" y="2438400"/>
            <a:ext cx="7575755" cy="3352800"/>
          </a:xfrm>
        </p:spPr>
        <p:txBody>
          <a:bodyPr>
            <a:normAutofit/>
          </a:bodyPr>
          <a:lstStyle/>
          <a:p>
            <a:pPr marL="228594" lvl="0" indent="-228594" defTabSz="914377">
              <a:lnSpc>
                <a:spcPct val="90000"/>
              </a:lnSpc>
              <a:spcBef>
                <a:spcPts val="1467"/>
              </a:spcBef>
            </a:pPr>
            <a:r>
              <a:rPr lang="en-US" sz="2800" dirty="0">
                <a:solidFill>
                  <a:srgbClr val="000000">
                    <a:lumMod val="85000"/>
                    <a:lumOff val="15000"/>
                  </a:srgbClr>
                </a:solidFill>
                <a:latin typeface="Arial" charset="0"/>
                <a:cs typeface="Arial" charset="0"/>
              </a:rPr>
              <a:t>Describe the purpose of the QI plan, including the organization’s mission and vision, policy statement, the types of services provided, etc.</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Autofit/>
          </a:bodyPr>
          <a:lstStyle/>
          <a:p>
            <a:r>
              <a:rPr lang="en-US" sz="2400" dirty="0"/>
              <a:t>1. Purpose</a:t>
            </a:r>
          </a:p>
        </p:txBody>
      </p:sp>
    </p:spTree>
    <p:extLst>
      <p:ext uri="{BB962C8B-B14F-4D97-AF65-F5344CB8AC3E}">
        <p14:creationId xmlns:p14="http://schemas.microsoft.com/office/powerpoint/2010/main" val="1040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057400"/>
            <a:ext cx="8229600" cy="4419600"/>
          </a:xfrm>
        </p:spPr>
        <p:txBody>
          <a:bodyPr>
            <a:normAutofit lnSpcReduction="10000"/>
          </a:bodyPr>
          <a:lstStyle/>
          <a:p>
            <a:pPr marL="228594" lvl="0" indent="-228594" defTabSz="914377">
              <a:lnSpc>
                <a:spcPct val="90000"/>
              </a:lnSpc>
              <a:spcBef>
                <a:spcPts val="1467"/>
              </a:spcBef>
            </a:pPr>
            <a:r>
              <a:rPr lang="en-US" sz="2133" b="1" dirty="0">
                <a:solidFill>
                  <a:srgbClr val="000000">
                    <a:lumMod val="85000"/>
                    <a:lumOff val="15000"/>
                  </a:srgbClr>
                </a:solidFill>
                <a:latin typeface="Arial" charset="0"/>
                <a:cs typeface="Arial" charset="0"/>
              </a:rPr>
              <a:t>Quality Improvement (QI)</a:t>
            </a:r>
            <a:r>
              <a:rPr lang="en-US" sz="2133" dirty="0">
                <a:solidFill>
                  <a:srgbClr val="000000">
                    <a:lumMod val="85000"/>
                    <a:lumOff val="15000"/>
                  </a:srgbClr>
                </a:solidFill>
                <a:latin typeface="Arial" charset="0"/>
                <a:cs typeface="Arial" charset="0"/>
              </a:rPr>
              <a:t> refers to activities aimed at improving performance and is an approach to the continuous study and improvement of processes</a:t>
            </a:r>
          </a:p>
          <a:p>
            <a:pPr marL="228594" lvl="0" indent="-228594" defTabSz="914377">
              <a:lnSpc>
                <a:spcPct val="90000"/>
              </a:lnSpc>
              <a:spcBef>
                <a:spcPts val="1467"/>
              </a:spcBef>
            </a:pPr>
            <a:r>
              <a:rPr lang="en-US" sz="2133" b="1" dirty="0">
                <a:solidFill>
                  <a:srgbClr val="000000">
                    <a:lumMod val="85000"/>
                    <a:lumOff val="15000"/>
                  </a:srgbClr>
                </a:solidFill>
                <a:latin typeface="Arial" charset="0"/>
                <a:cs typeface="Arial" charset="0"/>
              </a:rPr>
              <a:t>Continuous Quality Improvement (CQI) </a:t>
            </a:r>
            <a:r>
              <a:rPr lang="en-US" sz="2133" dirty="0">
                <a:solidFill>
                  <a:srgbClr val="000000">
                    <a:lumMod val="85000"/>
                    <a:lumOff val="15000"/>
                  </a:srgbClr>
                </a:solidFill>
                <a:latin typeface="Arial" charset="0"/>
                <a:cs typeface="Arial" charset="0"/>
              </a:rPr>
              <a:t>refers to an ongoing effort to increase an agency’s approach to manage performance, motivate improvement, and capture lessons learned in areas that may or may not be measured as part of accreditation. </a:t>
            </a:r>
          </a:p>
          <a:p>
            <a:pPr marL="228594" lvl="0" indent="-228594" defTabSz="914377">
              <a:lnSpc>
                <a:spcPct val="90000"/>
              </a:lnSpc>
              <a:spcBef>
                <a:spcPts val="1467"/>
              </a:spcBef>
            </a:pPr>
            <a:r>
              <a:rPr lang="en-US" sz="2133" b="1" dirty="0">
                <a:solidFill>
                  <a:srgbClr val="000000">
                    <a:lumMod val="85000"/>
                    <a:lumOff val="15000"/>
                  </a:srgbClr>
                </a:solidFill>
                <a:latin typeface="Arial" charset="0"/>
                <a:cs typeface="Arial" charset="0"/>
              </a:rPr>
              <a:t>Quality Assurance (QA) </a:t>
            </a:r>
            <a:r>
              <a:rPr lang="en-US" sz="2133" dirty="0">
                <a:solidFill>
                  <a:srgbClr val="000000">
                    <a:lumMod val="85000"/>
                    <a:lumOff val="15000"/>
                  </a:srgbClr>
                </a:solidFill>
                <a:latin typeface="Arial" charset="0"/>
                <a:cs typeface="Arial" charset="0"/>
              </a:rPr>
              <a:t>refers to a broad spectrum of evaluation activities aimed at ensuring compliance with minimum quality standards. The primary aim of quality assurance is to demonstrate that a service or product fulfills or meets a set of requirements or criteria.  QA is identified as focusing on “outcomes,” and CQI identified as focusing on “processes” as well as “outcomes”</a:t>
            </a:r>
          </a:p>
          <a:p>
            <a:pPr marL="0" indent="0">
              <a:buNone/>
            </a:pPr>
            <a:endParaRPr lang="en-US" dirty="0" smtClean="0"/>
          </a:p>
        </p:txBody>
      </p:sp>
      <p:sp>
        <p:nvSpPr>
          <p:cNvPr id="4" name="Title 3"/>
          <p:cNvSpPr>
            <a:spLocks noGrp="1"/>
          </p:cNvSpPr>
          <p:nvPr>
            <p:ph type="title"/>
          </p:nvPr>
        </p:nvSpPr>
        <p:spPr/>
        <p:txBody>
          <a:bodyPr>
            <a:normAutofit/>
          </a:bodyPr>
          <a:lstStyle/>
          <a:p>
            <a:r>
              <a:rPr lang="en-US" sz="2400" dirty="0"/>
              <a:t>2. Definitions</a:t>
            </a:r>
          </a:p>
        </p:txBody>
      </p:sp>
    </p:spTree>
    <p:extLst>
      <p:ext uri="{BB962C8B-B14F-4D97-AF65-F5344CB8AC3E}">
        <p14:creationId xmlns:p14="http://schemas.microsoft.com/office/powerpoint/2010/main" val="1964577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86000"/>
            <a:ext cx="8458200" cy="3810000"/>
          </a:xfrm>
        </p:spPr>
        <p:txBody>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Describe</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The organizational structure</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Roles and responsibilities</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Timeline for reporting findings and improvement strategies</a:t>
            </a:r>
          </a:p>
          <a:p>
            <a:pPr marL="685783" lvl="1" indent="-228594" defTabSz="914377">
              <a:lnSpc>
                <a:spcPct val="90000"/>
              </a:lnSpc>
              <a:spcBef>
                <a:spcPts val="500"/>
              </a:spcBef>
              <a:buFont typeface=".HelveticaNeueDeskInterface-Regular" charset="-120"/>
              <a:buChar char="–"/>
            </a:pPr>
            <a:r>
              <a:rPr lang="en-US" sz="2133" dirty="0">
                <a:solidFill>
                  <a:srgbClr val="000000">
                    <a:lumMod val="85000"/>
                    <a:lumOff val="15000"/>
                  </a:srgbClr>
                </a:solidFill>
                <a:latin typeface="Arial" charset="0"/>
                <a:cs typeface="Arial" charset="0"/>
              </a:rPr>
              <a:t>Training/support provided for project staffs</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Describe how leadership provides support to QI activities</a:t>
            </a:r>
          </a:p>
          <a:p>
            <a:pPr marL="114300" indent="0">
              <a:buNone/>
            </a:pPr>
            <a:endParaRPr lang="en-US" dirty="0"/>
          </a:p>
        </p:txBody>
      </p:sp>
      <p:sp>
        <p:nvSpPr>
          <p:cNvPr id="3" name="Title 2"/>
          <p:cNvSpPr>
            <a:spLocks noGrp="1"/>
          </p:cNvSpPr>
          <p:nvPr>
            <p:ph type="title"/>
          </p:nvPr>
        </p:nvSpPr>
        <p:spPr>
          <a:xfrm>
            <a:off x="1371600" y="1143000"/>
            <a:ext cx="2819400" cy="563562"/>
          </a:xfrm>
        </p:spPr>
        <p:txBody>
          <a:bodyPr>
            <a:noAutofit/>
          </a:bodyPr>
          <a:lstStyle/>
          <a:p>
            <a:r>
              <a:rPr lang="en-US" sz="2400" dirty="0"/>
              <a:t>3. Organizational System</a:t>
            </a:r>
          </a:p>
        </p:txBody>
      </p:sp>
    </p:spTree>
    <p:extLst>
      <p:ext uri="{BB962C8B-B14F-4D97-AF65-F5344CB8AC3E}">
        <p14:creationId xmlns:p14="http://schemas.microsoft.com/office/powerpoint/2010/main" val="315391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155716"/>
            <a:ext cx="7924800" cy="4267200"/>
          </a:xfrm>
        </p:spPr>
        <p:txBody>
          <a:bodyPr>
            <a:normAutofit fontScale="92500" lnSpcReduction="10000"/>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Is a formal, guided process for integrating the people, information, and technology of an organization</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Serves as a key structural element that allows organizations to maximize value by matching their mission and vision to their overall strategy in quality improvement</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Clear delineation of oversight roles and responsibilities, and accountability</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Identify who is accountable for QI processes, such as evaluation, data collection, analysis education, and improvement planning</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The structure can vary from one organization to another </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A Quality Coordinator is assigned to support the medical director/chair of the committee and for day-to-day activities</a:t>
            </a:r>
          </a:p>
          <a:p>
            <a:pPr marL="0" indent="0">
              <a:buNone/>
            </a:pPr>
            <a:endParaRPr lang="en-US" dirty="0" smtClean="0"/>
          </a:p>
        </p:txBody>
      </p:sp>
      <p:sp>
        <p:nvSpPr>
          <p:cNvPr id="3" name="Title 2"/>
          <p:cNvSpPr>
            <a:spLocks noGrp="1"/>
          </p:cNvSpPr>
          <p:nvPr>
            <p:ph type="title"/>
          </p:nvPr>
        </p:nvSpPr>
        <p:spPr>
          <a:xfrm>
            <a:off x="1295400" y="1172496"/>
            <a:ext cx="3124200" cy="487362"/>
          </a:xfrm>
        </p:spPr>
        <p:txBody>
          <a:bodyPr>
            <a:noAutofit/>
          </a:bodyPr>
          <a:lstStyle/>
          <a:p>
            <a:r>
              <a:rPr lang="en-US" sz="1900" dirty="0" smtClean="0"/>
              <a:t>3. Organizational System: Organizational structure</a:t>
            </a:r>
            <a:endParaRPr lang="en-US" sz="1900" dirty="0"/>
          </a:p>
        </p:txBody>
      </p:sp>
    </p:spTree>
    <p:extLst>
      <p:ext uri="{BB962C8B-B14F-4D97-AF65-F5344CB8AC3E}">
        <p14:creationId xmlns:p14="http://schemas.microsoft.com/office/powerpoint/2010/main" val="1195297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286000"/>
            <a:ext cx="8001000" cy="3352800"/>
          </a:xfrm>
        </p:spPr>
        <p:txBody>
          <a:bodyPr>
            <a:normAutofit/>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List and prioritize QI projects</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Areas for improvement can be identified by routinely and systematically assessing quality of care. </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Autofit/>
          </a:bodyPr>
          <a:lstStyle/>
          <a:p>
            <a:r>
              <a:rPr lang="en-US" dirty="0"/>
              <a:t>4. Identify Areas for Improvement</a:t>
            </a:r>
          </a:p>
        </p:txBody>
      </p:sp>
    </p:spTree>
    <p:extLst>
      <p:ext uri="{BB962C8B-B14F-4D97-AF65-F5344CB8AC3E}">
        <p14:creationId xmlns:p14="http://schemas.microsoft.com/office/powerpoint/2010/main" val="2473545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8980" y="2052480"/>
            <a:ext cx="8001000" cy="1676400"/>
          </a:xfrm>
        </p:spPr>
        <p:txBody>
          <a:bodyPr>
            <a:normAutofit/>
          </a:bodyPr>
          <a:lstStyle/>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Define key program goals and objectives for the current year</a:t>
            </a:r>
          </a:p>
          <a:p>
            <a:pPr marL="228594" lvl="0" indent="-228594" defTabSz="914377">
              <a:lnSpc>
                <a:spcPct val="90000"/>
              </a:lnSpc>
              <a:spcBef>
                <a:spcPts val="1467"/>
              </a:spcBef>
            </a:pPr>
            <a:r>
              <a:rPr lang="en-US" sz="2133" dirty="0">
                <a:solidFill>
                  <a:srgbClr val="000000">
                    <a:lumMod val="85000"/>
                    <a:lumOff val="15000"/>
                  </a:srgbClr>
                </a:solidFill>
                <a:latin typeface="Arial" charset="0"/>
                <a:cs typeface="Arial" charset="0"/>
              </a:rPr>
              <a:t>This list should be tailored to the program and include specific objective(s) that need to be accomplished to successfully achieve the goal. </a:t>
            </a:r>
          </a:p>
          <a:p>
            <a:pPr marL="0" indent="0">
              <a:buNone/>
            </a:pPr>
            <a:endParaRPr lang="en-US" dirty="0" smtClean="0"/>
          </a:p>
        </p:txBody>
      </p:sp>
      <p:sp>
        <p:nvSpPr>
          <p:cNvPr id="3" name="Title 2"/>
          <p:cNvSpPr>
            <a:spLocks noGrp="1"/>
          </p:cNvSpPr>
          <p:nvPr>
            <p:ph type="title"/>
          </p:nvPr>
        </p:nvSpPr>
        <p:spPr>
          <a:xfrm>
            <a:off x="1295400" y="1143000"/>
            <a:ext cx="2895600" cy="487362"/>
          </a:xfrm>
        </p:spPr>
        <p:txBody>
          <a:bodyPr>
            <a:noAutofit/>
          </a:bodyPr>
          <a:lstStyle/>
          <a:p>
            <a:r>
              <a:rPr lang="en-US" dirty="0"/>
              <a:t>5. Goals and Objectives</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0572" y="3581400"/>
            <a:ext cx="5782857" cy="2489841"/>
          </a:xfrm>
          <a:prstGeom prst="rect">
            <a:avLst/>
          </a:prstGeom>
        </p:spPr>
      </p:pic>
    </p:spTree>
    <p:extLst>
      <p:ext uri="{BB962C8B-B14F-4D97-AF65-F5344CB8AC3E}">
        <p14:creationId xmlns:p14="http://schemas.microsoft.com/office/powerpoint/2010/main" val="4254440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0600" y="2140968"/>
            <a:ext cx="7848600" cy="4419600"/>
          </a:xfrm>
        </p:spPr>
        <p:txBody>
          <a:bodyPr>
            <a:normAutofit/>
          </a:bodyPr>
          <a:lstStyle/>
          <a:p>
            <a:pPr marL="228594" lvl="0" indent="-228594" defTabSz="914377">
              <a:lnSpc>
                <a:spcPct val="110000"/>
              </a:lnSpc>
              <a:spcBef>
                <a:spcPts val="933"/>
              </a:spcBef>
            </a:pPr>
            <a:r>
              <a:rPr lang="en-US" sz="2133" dirty="0">
                <a:solidFill>
                  <a:srgbClr val="000000">
                    <a:lumMod val="85000"/>
                    <a:lumOff val="15000"/>
                  </a:srgbClr>
                </a:solidFill>
                <a:latin typeface="Arial" charset="0"/>
                <a:cs typeface="Arial" charset="0"/>
              </a:rPr>
              <a:t>Define measurement population</a:t>
            </a:r>
          </a:p>
          <a:p>
            <a:pPr marL="228594" lvl="0" indent="-228594" defTabSz="914377">
              <a:lnSpc>
                <a:spcPct val="110000"/>
              </a:lnSpc>
              <a:spcBef>
                <a:spcPts val="933"/>
              </a:spcBef>
            </a:pPr>
            <a:r>
              <a:rPr lang="en-US" sz="2133" dirty="0">
                <a:solidFill>
                  <a:srgbClr val="000000">
                    <a:lumMod val="85000"/>
                    <a:lumOff val="15000"/>
                  </a:srgbClr>
                </a:solidFill>
                <a:latin typeface="Arial" charset="0"/>
                <a:cs typeface="Arial" charset="0"/>
              </a:rPr>
              <a:t>Describe data collection plan as well as data collection method such as chart  abstraction (a process where a trained clinician reviews a chart and pulls out data elements for the purposes of research), interviews</a:t>
            </a:r>
          </a:p>
          <a:p>
            <a:pPr marL="228594" lvl="0" indent="-228594" defTabSz="914377">
              <a:lnSpc>
                <a:spcPct val="110000"/>
              </a:lnSpc>
              <a:spcBef>
                <a:spcPts val="933"/>
              </a:spcBef>
            </a:pPr>
            <a:r>
              <a:rPr lang="en-US" sz="2133" dirty="0">
                <a:solidFill>
                  <a:srgbClr val="000000">
                    <a:lumMod val="85000"/>
                    <a:lumOff val="15000"/>
                  </a:srgbClr>
                </a:solidFill>
                <a:latin typeface="Arial" charset="0"/>
                <a:cs typeface="Arial" charset="0"/>
              </a:rPr>
              <a:t>Describe an analysis plan</a:t>
            </a:r>
          </a:p>
          <a:p>
            <a:pPr marL="228594" lvl="0" indent="-228594" defTabSz="914377">
              <a:lnSpc>
                <a:spcPct val="110000"/>
              </a:lnSpc>
              <a:spcBef>
                <a:spcPts val="933"/>
              </a:spcBef>
            </a:pPr>
            <a:r>
              <a:rPr lang="en-US" sz="2133" dirty="0">
                <a:solidFill>
                  <a:srgbClr val="000000">
                    <a:lumMod val="85000"/>
                    <a:lumOff val="15000"/>
                  </a:srgbClr>
                </a:solidFill>
                <a:latin typeface="Arial" charset="0"/>
                <a:cs typeface="Arial" charset="0"/>
              </a:rPr>
              <a:t>Confidentiality requirements including the Health Insurance Portability and Accountability Act of 1996 (HIPAA) policies should be strictly followed when dealing with data that includes personal health information</a:t>
            </a:r>
          </a:p>
          <a:p>
            <a:pPr marL="0" indent="0">
              <a:buNone/>
            </a:pPr>
            <a:endParaRPr lang="en-US" dirty="0" smtClean="0"/>
          </a:p>
        </p:txBody>
      </p:sp>
      <p:sp>
        <p:nvSpPr>
          <p:cNvPr id="3" name="Title 2"/>
          <p:cNvSpPr>
            <a:spLocks noGrp="1"/>
          </p:cNvSpPr>
          <p:nvPr>
            <p:ph type="title"/>
          </p:nvPr>
        </p:nvSpPr>
        <p:spPr>
          <a:xfrm>
            <a:off x="1295400" y="1143000"/>
            <a:ext cx="2819400" cy="487362"/>
          </a:xfrm>
        </p:spPr>
        <p:txBody>
          <a:bodyPr>
            <a:noAutofit/>
          </a:bodyPr>
          <a:lstStyle/>
          <a:p>
            <a:r>
              <a:rPr lang="en-US" dirty="0"/>
              <a:t>6. Performance Measurement (</a:t>
            </a:r>
            <a:r>
              <a:rPr lang="en-US" dirty="0" err="1"/>
              <a:t>cont</a:t>
            </a:r>
            <a:r>
              <a:rPr lang="en-US" dirty="0"/>
              <a:t>)</a:t>
            </a:r>
          </a:p>
        </p:txBody>
      </p:sp>
    </p:spTree>
    <p:extLst>
      <p:ext uri="{BB962C8B-B14F-4D97-AF65-F5344CB8AC3E}">
        <p14:creationId xmlns:p14="http://schemas.microsoft.com/office/powerpoint/2010/main" val="1142767236"/>
      </p:ext>
    </p:extLst>
  </p:cSld>
  <p:clrMapOvr>
    <a:masterClrMapping/>
  </p:clrMapOvr>
</p:sld>
</file>

<file path=ppt/theme/theme1.xml><?xml version="1.0" encoding="utf-8"?>
<a:theme xmlns:a="http://schemas.openxmlformats.org/drawingml/2006/main" name="Language of data Presentation">
  <a:themeElements>
    <a:clrScheme name="Custom 4">
      <a:dk1>
        <a:srgbClr val="0F243E"/>
      </a:dk1>
      <a:lt1>
        <a:srgbClr val="FFFFFF"/>
      </a:lt1>
      <a:dk2>
        <a:srgbClr val="BFBFBF"/>
      </a:dk2>
      <a:lt2>
        <a:srgbClr val="D8D8D8"/>
      </a:lt2>
      <a:accent1>
        <a:srgbClr val="0F243E"/>
      </a:accent1>
      <a:accent2>
        <a:srgbClr val="953734"/>
      </a:accent2>
      <a:accent3>
        <a:srgbClr val="9BBB59"/>
      </a:accent3>
      <a:accent4>
        <a:srgbClr val="548DD4"/>
      </a:accent4>
      <a:accent5>
        <a:srgbClr val="7030A0"/>
      </a:accent5>
      <a:accent6>
        <a:srgbClr val="E36C09"/>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Language of data Presentation.potx</Template>
  <TotalTime>8550</TotalTime>
  <Words>612</Words>
  <Application>Microsoft Office PowerPoint</Application>
  <PresentationFormat>On-screen Show (4:3)</PresentationFormat>
  <Paragraphs>82</Paragraphs>
  <Slides>14</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.HelveticaNeueDeskInterface-Regular</vt:lpstr>
      <vt:lpstr>Arial</vt:lpstr>
      <vt:lpstr>Calibri</vt:lpstr>
      <vt:lpstr>Language of data Presentation</vt:lpstr>
      <vt:lpstr>Module 3 Part 2 Developing and Implementing  a QI Plan: Planning and Execution</vt:lpstr>
      <vt:lpstr>PowerPoint Presentation</vt:lpstr>
      <vt:lpstr>1. Purpose</vt:lpstr>
      <vt:lpstr>2. Definitions</vt:lpstr>
      <vt:lpstr>3. Organizational System</vt:lpstr>
      <vt:lpstr>3. Organizational System: Organizational structure</vt:lpstr>
      <vt:lpstr>4. Identify Areas for Improvement</vt:lpstr>
      <vt:lpstr>5. Goals and Objectives</vt:lpstr>
      <vt:lpstr>6. Performance Measurement (cont)</vt:lpstr>
      <vt:lpstr>7. QI Initiative </vt:lpstr>
      <vt:lpstr>8. Communication</vt:lpstr>
      <vt:lpstr>Approval of QI Plan</vt:lpstr>
      <vt:lpstr>Annual Evaluation</vt:lpstr>
      <vt:lpstr>Summary</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Victoria</dc:creator>
  <cp:lastModifiedBy>Helen Williams</cp:lastModifiedBy>
  <cp:revision>160</cp:revision>
  <dcterms:created xsi:type="dcterms:W3CDTF">2015-10-23T20:51:38Z</dcterms:created>
  <dcterms:modified xsi:type="dcterms:W3CDTF">2017-12-04T14:36:55Z</dcterms:modified>
</cp:coreProperties>
</file>