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3" r:id="rId3"/>
    <p:sldId id="261" r:id="rId4"/>
    <p:sldId id="294" r:id="rId5"/>
    <p:sldId id="295" r:id="rId6"/>
    <p:sldId id="297" r:id="rId7"/>
    <p:sldId id="298" r:id="rId8"/>
    <p:sldId id="299" r:id="rId9"/>
    <p:sldId id="296" r:id="rId10"/>
    <p:sldId id="300" r:id="rId11"/>
    <p:sldId id="260" r:id="rId12"/>
    <p:sldId id="301" r:id="rId13"/>
    <p:sldId id="302" r:id="rId14"/>
    <p:sldId id="303" r:id="rId15"/>
    <p:sldId id="257" r:id="rId16"/>
    <p:sldId id="30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06C5B-9881-4C70-B157-E1736933AA1C}" type="doc">
      <dgm:prSet loTypeId="urn:microsoft.com/office/officeart/2005/8/layout/cycle4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DE3A71-C79A-485B-82AA-420438D37AF8}">
      <dgm:prSet phldrT="[Text]"/>
      <dgm:spPr>
        <a:xfrm>
          <a:off x="1234553" y="184886"/>
          <a:ext cx="1404492" cy="1404492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Act – Adopt the change, abandon it, or run through the cycle again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B3058F9-16BF-4975-95F6-45C6EB661685}" type="parTrans" cxnId="{3D319D05-3A9C-49D7-B6CA-3742D145DAFD}">
      <dgm:prSet/>
      <dgm:spPr/>
      <dgm:t>
        <a:bodyPr/>
        <a:lstStyle/>
        <a:p>
          <a:endParaRPr lang="en-US"/>
        </a:p>
      </dgm:t>
    </dgm:pt>
    <dgm:pt modelId="{50B03ECF-7546-45A1-9ADE-5702E1F69568}" type="sibTrans" cxnId="{3D319D05-3A9C-49D7-B6CA-3742D145DAFD}">
      <dgm:prSet/>
      <dgm:spPr/>
      <dgm:t>
        <a:bodyPr/>
        <a:lstStyle/>
        <a:p>
          <a:endParaRPr lang="en-US"/>
        </a:p>
      </dgm:t>
    </dgm:pt>
    <dgm:pt modelId="{2D54CC9F-23C8-4DFB-8ACC-3EFB7A7A5D25}">
      <dgm:prSet phldrT="[Text]"/>
      <dgm:spPr>
        <a:xfrm>
          <a:off x="563122" y="0"/>
          <a:ext cx="1602353" cy="103796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Act</a:t>
          </a:r>
          <a:endParaRPr lang="en-US" dirty="0">
            <a:solidFill>
              <a:srgbClr val="C00000"/>
            </a:solidFill>
            <a:latin typeface="Arial"/>
            <a:ea typeface="+mn-ea"/>
            <a:cs typeface="+mn-cs"/>
          </a:endParaRPr>
        </a:p>
      </dgm:t>
    </dgm:pt>
    <dgm:pt modelId="{E951EA62-5506-4725-998F-798EA91E3A0B}" type="parTrans" cxnId="{87AC6E3F-3002-4314-B70B-E5B08766A243}">
      <dgm:prSet/>
      <dgm:spPr/>
      <dgm:t>
        <a:bodyPr/>
        <a:lstStyle/>
        <a:p>
          <a:endParaRPr lang="en-US"/>
        </a:p>
      </dgm:t>
    </dgm:pt>
    <dgm:pt modelId="{16461800-5EDB-431E-845E-58C30ED2E2F1}" type="sibTrans" cxnId="{87AC6E3F-3002-4314-B70B-E5B08766A243}">
      <dgm:prSet/>
      <dgm:spPr/>
      <dgm:t>
        <a:bodyPr/>
        <a:lstStyle/>
        <a:p>
          <a:endParaRPr lang="en-US"/>
        </a:p>
      </dgm:t>
    </dgm:pt>
    <dgm:pt modelId="{7BCCA7E0-4E8D-44FF-A3B3-76BCA196BB1E}">
      <dgm:prSet phldrT="[Text]"/>
      <dgm:spPr>
        <a:xfrm rot="5400000">
          <a:off x="2703918" y="184886"/>
          <a:ext cx="1404492" cy="1404492"/>
        </a:xfrm>
        <a:prstGeom prst="pieWedge">
          <a:avLst/>
        </a:prstGeom>
        <a:solidFill>
          <a:srgbClr val="B21D25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 a change or test, aimed at improvement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32E130F-9B6E-4258-B5F3-C144E9B4CA57}" type="parTrans" cxnId="{301742A0-F265-4086-B4EC-48481E579FF6}">
      <dgm:prSet/>
      <dgm:spPr/>
      <dgm:t>
        <a:bodyPr/>
        <a:lstStyle/>
        <a:p>
          <a:endParaRPr lang="en-US"/>
        </a:p>
      </dgm:t>
    </dgm:pt>
    <dgm:pt modelId="{355C33F5-B165-41FB-9E30-76D2E26AC458}" type="sibTrans" cxnId="{301742A0-F265-4086-B4EC-48481E579FF6}">
      <dgm:prSet/>
      <dgm:spPr/>
      <dgm:t>
        <a:bodyPr/>
        <a:lstStyle/>
        <a:p>
          <a:endParaRPr lang="en-US"/>
        </a:p>
      </dgm:t>
    </dgm:pt>
    <dgm:pt modelId="{ADAEA853-DA50-48EE-B4D2-C35208E5FC11}">
      <dgm:prSet phldrT="[Text]"/>
      <dgm:spPr>
        <a:xfrm>
          <a:off x="3177488" y="0"/>
          <a:ext cx="1602353" cy="1037961"/>
        </a:xfrm>
        <a:prstGeom prst="roundRect">
          <a:avLst>
            <a:gd name="adj" fmla="val 10000"/>
          </a:avLst>
        </a:prstGeom>
        <a:solidFill>
          <a:srgbClr val="E7E6E6">
            <a:alpha val="90000"/>
          </a:srgbClr>
        </a:solidFill>
        <a:ln w="12700" cap="flat" cmpd="sng" algn="ctr">
          <a:solidFill>
            <a:srgbClr val="B21D25"/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Plan</a:t>
          </a:r>
          <a:endParaRPr lang="en-US" dirty="0">
            <a:solidFill>
              <a:srgbClr val="C00000"/>
            </a:solidFill>
            <a:latin typeface="Arial"/>
            <a:ea typeface="+mn-ea"/>
            <a:cs typeface="+mn-cs"/>
          </a:endParaRPr>
        </a:p>
      </dgm:t>
    </dgm:pt>
    <dgm:pt modelId="{5FEDCC92-22F4-4909-8A67-566666B67974}" type="parTrans" cxnId="{2E7B3FC4-2AAA-4DDA-903D-46FC220F4FE5}">
      <dgm:prSet/>
      <dgm:spPr/>
      <dgm:t>
        <a:bodyPr/>
        <a:lstStyle/>
        <a:p>
          <a:endParaRPr lang="en-US"/>
        </a:p>
      </dgm:t>
    </dgm:pt>
    <dgm:pt modelId="{8DA9780C-F4A9-48B1-9438-1DAEFDB88A1C}" type="sibTrans" cxnId="{2E7B3FC4-2AAA-4DDA-903D-46FC220F4FE5}">
      <dgm:prSet/>
      <dgm:spPr/>
      <dgm:t>
        <a:bodyPr/>
        <a:lstStyle/>
        <a:p>
          <a:endParaRPr lang="en-US"/>
        </a:p>
      </dgm:t>
    </dgm:pt>
    <dgm:pt modelId="{1C43D452-CF4A-4E52-981B-19083ED015D9}">
      <dgm:prSet phldrT="[Text]"/>
      <dgm:spPr>
        <a:xfrm rot="10800000">
          <a:off x="2703918" y="1654251"/>
          <a:ext cx="1404492" cy="1404492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 – Carry out the change or the test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E81E2338-087F-42DB-A821-031A57B9EEF2}" type="parTrans" cxnId="{7E76876E-8A4B-48DC-8EFC-BBCA6F7EB2A0}">
      <dgm:prSet/>
      <dgm:spPr/>
      <dgm:t>
        <a:bodyPr/>
        <a:lstStyle/>
        <a:p>
          <a:endParaRPr lang="en-US"/>
        </a:p>
      </dgm:t>
    </dgm:pt>
    <dgm:pt modelId="{0BEC939C-2250-4281-BF89-C5F5A21DEB7B}" type="sibTrans" cxnId="{7E76876E-8A4B-48DC-8EFC-BBCA6F7EB2A0}">
      <dgm:prSet/>
      <dgm:spPr/>
      <dgm:t>
        <a:bodyPr/>
        <a:lstStyle/>
        <a:p>
          <a:endParaRPr lang="en-US"/>
        </a:p>
      </dgm:t>
    </dgm:pt>
    <dgm:pt modelId="{B53F7901-AA6B-49FD-AB48-EF8C63B2CBA8}">
      <dgm:prSet phldrT="[Text]"/>
      <dgm:spPr>
        <a:xfrm>
          <a:off x="3177488" y="2205669"/>
          <a:ext cx="1602353" cy="103796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Do</a:t>
          </a:r>
          <a:endParaRPr lang="en-US" dirty="0">
            <a:solidFill>
              <a:srgbClr val="C00000"/>
            </a:solidFill>
            <a:latin typeface="Arial"/>
            <a:ea typeface="+mn-ea"/>
            <a:cs typeface="+mn-cs"/>
          </a:endParaRPr>
        </a:p>
      </dgm:t>
    </dgm:pt>
    <dgm:pt modelId="{ED86DBEA-5680-428C-A039-0C7101DDE778}" type="parTrans" cxnId="{2BF13257-DC02-42E1-90EC-126F0F3E07F5}">
      <dgm:prSet/>
      <dgm:spPr/>
      <dgm:t>
        <a:bodyPr/>
        <a:lstStyle/>
        <a:p>
          <a:endParaRPr lang="en-US"/>
        </a:p>
      </dgm:t>
    </dgm:pt>
    <dgm:pt modelId="{2CF1D19C-87B4-4647-98C2-BD751CE8F667}" type="sibTrans" cxnId="{2BF13257-DC02-42E1-90EC-126F0F3E07F5}">
      <dgm:prSet/>
      <dgm:spPr/>
      <dgm:t>
        <a:bodyPr/>
        <a:lstStyle/>
        <a:p>
          <a:endParaRPr lang="en-US"/>
        </a:p>
      </dgm:t>
    </dgm:pt>
    <dgm:pt modelId="{05B0F0D2-9BE1-440E-891E-A85139B205F0}">
      <dgm:prSet phldrT="[Text]"/>
      <dgm:spPr>
        <a:xfrm rot="16200000">
          <a:off x="1234553" y="1654251"/>
          <a:ext cx="1404492" cy="1404492"/>
        </a:xfrm>
        <a:prstGeom prst="pieWedge">
          <a:avLst/>
        </a:prstGeom>
        <a:solidFill>
          <a:srgbClr val="742D8A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Study the results. What did we learn? What went as planned? Why?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FA038A25-ED2C-4B6D-B56B-DDD91701BD25}" type="parTrans" cxnId="{B0A477B5-5134-4348-8569-53012FAD3F30}">
      <dgm:prSet/>
      <dgm:spPr/>
      <dgm:t>
        <a:bodyPr/>
        <a:lstStyle/>
        <a:p>
          <a:endParaRPr lang="en-US"/>
        </a:p>
      </dgm:t>
    </dgm:pt>
    <dgm:pt modelId="{63BB2AEF-B223-4175-95CB-714B6377F12F}" type="sibTrans" cxnId="{B0A477B5-5134-4348-8569-53012FAD3F30}">
      <dgm:prSet/>
      <dgm:spPr/>
      <dgm:t>
        <a:bodyPr/>
        <a:lstStyle/>
        <a:p>
          <a:endParaRPr lang="en-US"/>
        </a:p>
      </dgm:t>
    </dgm:pt>
    <dgm:pt modelId="{052A166C-7D58-4A73-9348-2DB9CE67A040}">
      <dgm:prSet phldrT="[Text]"/>
      <dgm:spPr>
        <a:xfrm>
          <a:off x="563122" y="2205669"/>
          <a:ext cx="1602353" cy="103796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742D8A"/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Study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DBE65D04-A16E-4352-AF45-C57995FD9498}" type="parTrans" cxnId="{FABE628E-7DBC-42B1-A0CE-FF7273D5E588}">
      <dgm:prSet/>
      <dgm:spPr/>
      <dgm:t>
        <a:bodyPr/>
        <a:lstStyle/>
        <a:p>
          <a:endParaRPr lang="en-US"/>
        </a:p>
      </dgm:t>
    </dgm:pt>
    <dgm:pt modelId="{C8FD54BE-8558-419F-815F-505F3895CCA3}" type="sibTrans" cxnId="{FABE628E-7DBC-42B1-A0CE-FF7273D5E588}">
      <dgm:prSet/>
      <dgm:spPr/>
      <dgm:t>
        <a:bodyPr/>
        <a:lstStyle/>
        <a:p>
          <a:endParaRPr lang="en-US"/>
        </a:p>
      </dgm:t>
    </dgm:pt>
    <dgm:pt modelId="{248E3371-2483-482A-9236-23145739F9AB}" type="pres">
      <dgm:prSet presAssocID="{EF806C5B-9881-4C70-B157-E1736933AA1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45BBF6-D03E-4428-9CB5-B80D12C6EBB9}" type="pres">
      <dgm:prSet presAssocID="{EF806C5B-9881-4C70-B157-E1736933AA1C}" presName="children" presStyleCnt="0"/>
      <dgm:spPr/>
    </dgm:pt>
    <dgm:pt modelId="{F745A6F7-C94B-4316-9E2E-2EF50878F065}" type="pres">
      <dgm:prSet presAssocID="{EF806C5B-9881-4C70-B157-E1736933AA1C}" presName="child1group" presStyleCnt="0"/>
      <dgm:spPr/>
    </dgm:pt>
    <dgm:pt modelId="{2D54A543-3609-4A27-8126-B385136610D5}" type="pres">
      <dgm:prSet presAssocID="{EF806C5B-9881-4C70-B157-E1736933AA1C}" presName="child1" presStyleLbl="bgAcc1" presStyleIdx="0" presStyleCnt="4"/>
      <dgm:spPr/>
      <dgm:t>
        <a:bodyPr/>
        <a:lstStyle/>
        <a:p>
          <a:endParaRPr lang="en-US"/>
        </a:p>
      </dgm:t>
    </dgm:pt>
    <dgm:pt modelId="{0596D0CD-C9D3-45C0-9C77-C7A79E5DFD47}" type="pres">
      <dgm:prSet presAssocID="{EF806C5B-9881-4C70-B157-E1736933AA1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42C3A-192C-44AE-8DC6-906485B31F9D}" type="pres">
      <dgm:prSet presAssocID="{EF806C5B-9881-4C70-B157-E1736933AA1C}" presName="child2group" presStyleCnt="0"/>
      <dgm:spPr/>
    </dgm:pt>
    <dgm:pt modelId="{011EE0AB-814E-4C65-A151-D9E2CDC5B62A}" type="pres">
      <dgm:prSet presAssocID="{EF806C5B-9881-4C70-B157-E1736933AA1C}" presName="child2" presStyleLbl="bgAcc1" presStyleIdx="1" presStyleCnt="4"/>
      <dgm:spPr/>
      <dgm:t>
        <a:bodyPr/>
        <a:lstStyle/>
        <a:p>
          <a:endParaRPr lang="en-US"/>
        </a:p>
      </dgm:t>
    </dgm:pt>
    <dgm:pt modelId="{3A2B15D5-7EA4-4310-A079-89ACB39F63AE}" type="pres">
      <dgm:prSet presAssocID="{EF806C5B-9881-4C70-B157-E1736933AA1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AD828-7CD9-4133-99F8-292E3C5BDDEA}" type="pres">
      <dgm:prSet presAssocID="{EF806C5B-9881-4C70-B157-E1736933AA1C}" presName="child3group" presStyleCnt="0"/>
      <dgm:spPr/>
    </dgm:pt>
    <dgm:pt modelId="{AD36ACCA-F6AF-4870-945C-86ECAB162742}" type="pres">
      <dgm:prSet presAssocID="{EF806C5B-9881-4C70-B157-E1736933AA1C}" presName="child3" presStyleLbl="bgAcc1" presStyleIdx="2" presStyleCnt="4"/>
      <dgm:spPr/>
      <dgm:t>
        <a:bodyPr/>
        <a:lstStyle/>
        <a:p>
          <a:endParaRPr lang="en-US"/>
        </a:p>
      </dgm:t>
    </dgm:pt>
    <dgm:pt modelId="{48078424-8A3C-47A7-BFDB-0AE0D2F291AF}" type="pres">
      <dgm:prSet presAssocID="{EF806C5B-9881-4C70-B157-E1736933AA1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756FB-D456-4FAF-9486-01362D80D29E}" type="pres">
      <dgm:prSet presAssocID="{EF806C5B-9881-4C70-B157-E1736933AA1C}" presName="child4group" presStyleCnt="0"/>
      <dgm:spPr/>
    </dgm:pt>
    <dgm:pt modelId="{094C7E99-133F-4834-B946-8E09E7CD24A1}" type="pres">
      <dgm:prSet presAssocID="{EF806C5B-9881-4C70-B157-E1736933AA1C}" presName="child4" presStyleLbl="bgAcc1" presStyleIdx="3" presStyleCnt="4"/>
      <dgm:spPr/>
      <dgm:t>
        <a:bodyPr/>
        <a:lstStyle/>
        <a:p>
          <a:endParaRPr lang="en-US"/>
        </a:p>
      </dgm:t>
    </dgm:pt>
    <dgm:pt modelId="{A3A04F34-706A-4B95-AA39-9A113FD81F1C}" type="pres">
      <dgm:prSet presAssocID="{EF806C5B-9881-4C70-B157-E1736933AA1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ECD91-4735-4971-BF69-5CE778AA6D16}" type="pres">
      <dgm:prSet presAssocID="{EF806C5B-9881-4C70-B157-E1736933AA1C}" presName="childPlaceholder" presStyleCnt="0"/>
      <dgm:spPr/>
    </dgm:pt>
    <dgm:pt modelId="{1F63CAB3-470D-4CF9-B2C4-2C09B13C5565}" type="pres">
      <dgm:prSet presAssocID="{EF806C5B-9881-4C70-B157-E1736933AA1C}" presName="circle" presStyleCnt="0"/>
      <dgm:spPr/>
    </dgm:pt>
    <dgm:pt modelId="{A8C8F6D3-B66F-45EB-90FF-50402F154B9D}" type="pres">
      <dgm:prSet presAssocID="{EF806C5B-9881-4C70-B157-E1736933AA1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F92A5-243B-4DCC-AE65-B6F887592453}" type="pres">
      <dgm:prSet presAssocID="{EF806C5B-9881-4C70-B157-E1736933AA1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AEF8B-203F-4227-A796-FD3A5261C8BA}" type="pres">
      <dgm:prSet presAssocID="{EF806C5B-9881-4C70-B157-E1736933AA1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85B0A5-E90F-491A-BE58-4AD602B8752E}" type="pres">
      <dgm:prSet presAssocID="{EF806C5B-9881-4C70-B157-E1736933AA1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5AF8E-1D93-4996-9514-007310E953AD}" type="pres">
      <dgm:prSet presAssocID="{EF806C5B-9881-4C70-B157-E1736933AA1C}" presName="quadrantPlaceholder" presStyleCnt="0"/>
      <dgm:spPr/>
    </dgm:pt>
    <dgm:pt modelId="{912C4CD9-F879-44CF-81E8-66225663369F}" type="pres">
      <dgm:prSet presAssocID="{EF806C5B-9881-4C70-B157-E1736933AA1C}" presName="center1" presStyleLbl="fgShp" presStyleIdx="0" presStyleCnt="2"/>
      <dgm:spPr>
        <a:xfrm>
          <a:off x="2429021" y="1329888"/>
          <a:ext cx="484922" cy="421672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812F957-CCB9-4480-986E-DBABC31D4038}" type="pres">
      <dgm:prSet presAssocID="{EF806C5B-9881-4C70-B157-E1736933AA1C}" presName="center2" presStyleLbl="fgShp" presStyleIdx="1" presStyleCnt="2"/>
      <dgm:spPr>
        <a:xfrm rot="10800000">
          <a:off x="2429021" y="1492070"/>
          <a:ext cx="484922" cy="421672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</dgm:ptLst>
  <dgm:cxnLst>
    <dgm:cxn modelId="{3D319D05-3A9C-49D7-B6CA-3742D145DAFD}" srcId="{EF806C5B-9881-4C70-B157-E1736933AA1C}" destId="{A7DE3A71-C79A-485B-82AA-420438D37AF8}" srcOrd="0" destOrd="0" parTransId="{BB3058F9-16BF-4975-95F6-45C6EB661685}" sibTransId="{50B03ECF-7546-45A1-9ADE-5702E1F69568}"/>
    <dgm:cxn modelId="{989C98FC-0714-4C31-BF12-8CA219FDF1BC}" type="presOf" srcId="{B53F7901-AA6B-49FD-AB48-EF8C63B2CBA8}" destId="{AD36ACCA-F6AF-4870-945C-86ECAB162742}" srcOrd="0" destOrd="0" presId="urn:microsoft.com/office/officeart/2005/8/layout/cycle4"/>
    <dgm:cxn modelId="{2BF13257-DC02-42E1-90EC-126F0F3E07F5}" srcId="{1C43D452-CF4A-4E52-981B-19083ED015D9}" destId="{B53F7901-AA6B-49FD-AB48-EF8C63B2CBA8}" srcOrd="0" destOrd="0" parTransId="{ED86DBEA-5680-428C-A039-0C7101DDE778}" sibTransId="{2CF1D19C-87B4-4647-98C2-BD751CE8F667}"/>
    <dgm:cxn modelId="{B0A477B5-5134-4348-8569-53012FAD3F30}" srcId="{EF806C5B-9881-4C70-B157-E1736933AA1C}" destId="{05B0F0D2-9BE1-440E-891E-A85139B205F0}" srcOrd="3" destOrd="0" parTransId="{FA038A25-ED2C-4B6D-B56B-DDD91701BD25}" sibTransId="{63BB2AEF-B223-4175-95CB-714B6377F12F}"/>
    <dgm:cxn modelId="{707ADACF-A71A-4082-BE9F-4097177051DE}" type="presOf" srcId="{7BCCA7E0-4E8D-44FF-A3B3-76BCA196BB1E}" destId="{318F92A5-243B-4DCC-AE65-B6F887592453}" srcOrd="0" destOrd="0" presId="urn:microsoft.com/office/officeart/2005/8/layout/cycle4"/>
    <dgm:cxn modelId="{87AC6E3F-3002-4314-B70B-E5B08766A243}" srcId="{A7DE3A71-C79A-485B-82AA-420438D37AF8}" destId="{2D54CC9F-23C8-4DFB-8ACC-3EFB7A7A5D25}" srcOrd="0" destOrd="0" parTransId="{E951EA62-5506-4725-998F-798EA91E3A0B}" sibTransId="{16461800-5EDB-431E-845E-58C30ED2E2F1}"/>
    <dgm:cxn modelId="{529A2FBD-1A2D-45FA-8E31-746C6A7E92C5}" type="presOf" srcId="{05B0F0D2-9BE1-440E-891E-A85139B205F0}" destId="{A985B0A5-E90F-491A-BE58-4AD602B8752E}" srcOrd="0" destOrd="0" presId="urn:microsoft.com/office/officeart/2005/8/layout/cycle4"/>
    <dgm:cxn modelId="{B7FADD43-7389-4B88-88B4-7860007B02F9}" type="presOf" srcId="{052A166C-7D58-4A73-9348-2DB9CE67A040}" destId="{094C7E99-133F-4834-B946-8E09E7CD24A1}" srcOrd="0" destOrd="0" presId="urn:microsoft.com/office/officeart/2005/8/layout/cycle4"/>
    <dgm:cxn modelId="{010CB785-1773-4556-8A7F-B918ABD5950C}" type="presOf" srcId="{ADAEA853-DA50-48EE-B4D2-C35208E5FC11}" destId="{3A2B15D5-7EA4-4310-A079-89ACB39F63AE}" srcOrd="1" destOrd="0" presId="urn:microsoft.com/office/officeart/2005/8/layout/cycle4"/>
    <dgm:cxn modelId="{2E7B3FC4-2AAA-4DDA-903D-46FC220F4FE5}" srcId="{7BCCA7E0-4E8D-44FF-A3B3-76BCA196BB1E}" destId="{ADAEA853-DA50-48EE-B4D2-C35208E5FC11}" srcOrd="0" destOrd="0" parTransId="{5FEDCC92-22F4-4909-8A67-566666B67974}" sibTransId="{8DA9780C-F4A9-48B1-9438-1DAEFDB88A1C}"/>
    <dgm:cxn modelId="{BB19A348-240B-4E9C-ABCD-6A06339AD9F5}" type="presOf" srcId="{ADAEA853-DA50-48EE-B4D2-C35208E5FC11}" destId="{011EE0AB-814E-4C65-A151-D9E2CDC5B62A}" srcOrd="0" destOrd="0" presId="urn:microsoft.com/office/officeart/2005/8/layout/cycle4"/>
    <dgm:cxn modelId="{30C5C0DF-C640-4EAD-8ED8-16524E53E9DA}" type="presOf" srcId="{052A166C-7D58-4A73-9348-2DB9CE67A040}" destId="{A3A04F34-706A-4B95-AA39-9A113FD81F1C}" srcOrd="1" destOrd="0" presId="urn:microsoft.com/office/officeart/2005/8/layout/cycle4"/>
    <dgm:cxn modelId="{304D50DF-60EA-407F-AA3E-F26FDCC7B811}" type="presOf" srcId="{A7DE3A71-C79A-485B-82AA-420438D37AF8}" destId="{A8C8F6D3-B66F-45EB-90FF-50402F154B9D}" srcOrd="0" destOrd="0" presId="urn:microsoft.com/office/officeart/2005/8/layout/cycle4"/>
    <dgm:cxn modelId="{5F5B58D9-C26C-4727-8163-3E5817FC7D5F}" type="presOf" srcId="{2D54CC9F-23C8-4DFB-8ACC-3EFB7A7A5D25}" destId="{2D54A543-3609-4A27-8126-B385136610D5}" srcOrd="0" destOrd="0" presId="urn:microsoft.com/office/officeart/2005/8/layout/cycle4"/>
    <dgm:cxn modelId="{FAA17825-2327-4826-AD1A-F778E3FB2D21}" type="presOf" srcId="{B53F7901-AA6B-49FD-AB48-EF8C63B2CBA8}" destId="{48078424-8A3C-47A7-BFDB-0AE0D2F291AF}" srcOrd="1" destOrd="0" presId="urn:microsoft.com/office/officeart/2005/8/layout/cycle4"/>
    <dgm:cxn modelId="{EACB6D95-94C9-4404-8947-4D4A703FB7C4}" type="presOf" srcId="{1C43D452-CF4A-4E52-981B-19083ED015D9}" destId="{FABAEF8B-203F-4227-A796-FD3A5261C8BA}" srcOrd="0" destOrd="0" presId="urn:microsoft.com/office/officeart/2005/8/layout/cycle4"/>
    <dgm:cxn modelId="{7E76876E-8A4B-48DC-8EFC-BBCA6F7EB2A0}" srcId="{EF806C5B-9881-4C70-B157-E1736933AA1C}" destId="{1C43D452-CF4A-4E52-981B-19083ED015D9}" srcOrd="2" destOrd="0" parTransId="{E81E2338-087F-42DB-A821-031A57B9EEF2}" sibTransId="{0BEC939C-2250-4281-BF89-C5F5A21DEB7B}"/>
    <dgm:cxn modelId="{301742A0-F265-4086-B4EC-48481E579FF6}" srcId="{EF806C5B-9881-4C70-B157-E1736933AA1C}" destId="{7BCCA7E0-4E8D-44FF-A3B3-76BCA196BB1E}" srcOrd="1" destOrd="0" parTransId="{932E130F-9B6E-4258-B5F3-C144E9B4CA57}" sibTransId="{355C33F5-B165-41FB-9E30-76D2E26AC458}"/>
    <dgm:cxn modelId="{373312B4-8EA1-4E2C-AD17-F3AABA72A187}" type="presOf" srcId="{2D54CC9F-23C8-4DFB-8ACC-3EFB7A7A5D25}" destId="{0596D0CD-C9D3-45C0-9C77-C7A79E5DFD47}" srcOrd="1" destOrd="0" presId="urn:microsoft.com/office/officeart/2005/8/layout/cycle4"/>
    <dgm:cxn modelId="{FABE628E-7DBC-42B1-A0CE-FF7273D5E588}" srcId="{05B0F0D2-9BE1-440E-891E-A85139B205F0}" destId="{052A166C-7D58-4A73-9348-2DB9CE67A040}" srcOrd="0" destOrd="0" parTransId="{DBE65D04-A16E-4352-AF45-C57995FD9498}" sibTransId="{C8FD54BE-8558-419F-815F-505F3895CCA3}"/>
    <dgm:cxn modelId="{755FE6F1-DDF6-4AF7-A1BE-81F33DE805A7}" type="presOf" srcId="{EF806C5B-9881-4C70-B157-E1736933AA1C}" destId="{248E3371-2483-482A-9236-23145739F9AB}" srcOrd="0" destOrd="0" presId="urn:microsoft.com/office/officeart/2005/8/layout/cycle4"/>
    <dgm:cxn modelId="{6252D202-2ACE-426C-9123-30642EED41B0}" type="presParOf" srcId="{248E3371-2483-482A-9236-23145739F9AB}" destId="{1645BBF6-D03E-4428-9CB5-B80D12C6EBB9}" srcOrd="0" destOrd="0" presId="urn:microsoft.com/office/officeart/2005/8/layout/cycle4"/>
    <dgm:cxn modelId="{A31FA6C4-AB83-4CB7-BE9C-A8E3113689ED}" type="presParOf" srcId="{1645BBF6-D03E-4428-9CB5-B80D12C6EBB9}" destId="{F745A6F7-C94B-4316-9E2E-2EF50878F065}" srcOrd="0" destOrd="0" presId="urn:microsoft.com/office/officeart/2005/8/layout/cycle4"/>
    <dgm:cxn modelId="{C92A54A5-6D13-4654-996B-0D8D3F297FE0}" type="presParOf" srcId="{F745A6F7-C94B-4316-9E2E-2EF50878F065}" destId="{2D54A543-3609-4A27-8126-B385136610D5}" srcOrd="0" destOrd="0" presId="urn:microsoft.com/office/officeart/2005/8/layout/cycle4"/>
    <dgm:cxn modelId="{08A07594-9E24-4097-A5DB-9D3886A9A631}" type="presParOf" srcId="{F745A6F7-C94B-4316-9E2E-2EF50878F065}" destId="{0596D0CD-C9D3-45C0-9C77-C7A79E5DFD47}" srcOrd="1" destOrd="0" presId="urn:microsoft.com/office/officeart/2005/8/layout/cycle4"/>
    <dgm:cxn modelId="{85F16FCB-5CD5-4235-B283-DCEE223542DD}" type="presParOf" srcId="{1645BBF6-D03E-4428-9CB5-B80D12C6EBB9}" destId="{0C542C3A-192C-44AE-8DC6-906485B31F9D}" srcOrd="1" destOrd="0" presId="urn:microsoft.com/office/officeart/2005/8/layout/cycle4"/>
    <dgm:cxn modelId="{D209F827-4AE3-49C7-A6BB-5EC6D4DA6E60}" type="presParOf" srcId="{0C542C3A-192C-44AE-8DC6-906485B31F9D}" destId="{011EE0AB-814E-4C65-A151-D9E2CDC5B62A}" srcOrd="0" destOrd="0" presId="urn:microsoft.com/office/officeart/2005/8/layout/cycle4"/>
    <dgm:cxn modelId="{55712D16-17FD-4769-A8BB-342D4364CA65}" type="presParOf" srcId="{0C542C3A-192C-44AE-8DC6-906485B31F9D}" destId="{3A2B15D5-7EA4-4310-A079-89ACB39F63AE}" srcOrd="1" destOrd="0" presId="urn:microsoft.com/office/officeart/2005/8/layout/cycle4"/>
    <dgm:cxn modelId="{2E392C8B-8FC9-443F-A2CB-3BD69391E772}" type="presParOf" srcId="{1645BBF6-D03E-4428-9CB5-B80D12C6EBB9}" destId="{528AD828-7CD9-4133-99F8-292E3C5BDDEA}" srcOrd="2" destOrd="0" presId="urn:microsoft.com/office/officeart/2005/8/layout/cycle4"/>
    <dgm:cxn modelId="{C6B09CC6-BB01-44A2-AF2A-397BDDBB46C4}" type="presParOf" srcId="{528AD828-7CD9-4133-99F8-292E3C5BDDEA}" destId="{AD36ACCA-F6AF-4870-945C-86ECAB162742}" srcOrd="0" destOrd="0" presId="urn:microsoft.com/office/officeart/2005/8/layout/cycle4"/>
    <dgm:cxn modelId="{01DB7545-2AE9-4C3F-B473-0239637BC1B2}" type="presParOf" srcId="{528AD828-7CD9-4133-99F8-292E3C5BDDEA}" destId="{48078424-8A3C-47A7-BFDB-0AE0D2F291AF}" srcOrd="1" destOrd="0" presId="urn:microsoft.com/office/officeart/2005/8/layout/cycle4"/>
    <dgm:cxn modelId="{7C60A565-5867-43D7-A0A2-81D28E845802}" type="presParOf" srcId="{1645BBF6-D03E-4428-9CB5-B80D12C6EBB9}" destId="{DE8756FB-D456-4FAF-9486-01362D80D29E}" srcOrd="3" destOrd="0" presId="urn:microsoft.com/office/officeart/2005/8/layout/cycle4"/>
    <dgm:cxn modelId="{C392B56F-3807-47BE-8054-DACBC8EA5D0C}" type="presParOf" srcId="{DE8756FB-D456-4FAF-9486-01362D80D29E}" destId="{094C7E99-133F-4834-B946-8E09E7CD24A1}" srcOrd="0" destOrd="0" presId="urn:microsoft.com/office/officeart/2005/8/layout/cycle4"/>
    <dgm:cxn modelId="{24DB22AF-84E2-4F69-8E42-FD0918D825FF}" type="presParOf" srcId="{DE8756FB-D456-4FAF-9486-01362D80D29E}" destId="{A3A04F34-706A-4B95-AA39-9A113FD81F1C}" srcOrd="1" destOrd="0" presId="urn:microsoft.com/office/officeart/2005/8/layout/cycle4"/>
    <dgm:cxn modelId="{9923E546-8227-4AF1-8A12-5745BFD4CB1B}" type="presParOf" srcId="{1645BBF6-D03E-4428-9CB5-B80D12C6EBB9}" destId="{5F9ECD91-4735-4971-BF69-5CE778AA6D16}" srcOrd="4" destOrd="0" presId="urn:microsoft.com/office/officeart/2005/8/layout/cycle4"/>
    <dgm:cxn modelId="{60875A4B-F200-49E2-81D9-87C0C1D2C8CF}" type="presParOf" srcId="{248E3371-2483-482A-9236-23145739F9AB}" destId="{1F63CAB3-470D-4CF9-B2C4-2C09B13C5565}" srcOrd="1" destOrd="0" presId="urn:microsoft.com/office/officeart/2005/8/layout/cycle4"/>
    <dgm:cxn modelId="{C8BB5A12-7F66-4EAF-8202-E765AE098427}" type="presParOf" srcId="{1F63CAB3-470D-4CF9-B2C4-2C09B13C5565}" destId="{A8C8F6D3-B66F-45EB-90FF-50402F154B9D}" srcOrd="0" destOrd="0" presId="urn:microsoft.com/office/officeart/2005/8/layout/cycle4"/>
    <dgm:cxn modelId="{BD1CE045-CA9B-4529-9AF0-6F71999CB45D}" type="presParOf" srcId="{1F63CAB3-470D-4CF9-B2C4-2C09B13C5565}" destId="{318F92A5-243B-4DCC-AE65-B6F887592453}" srcOrd="1" destOrd="0" presId="urn:microsoft.com/office/officeart/2005/8/layout/cycle4"/>
    <dgm:cxn modelId="{9B05B18C-722C-470F-AB84-61B609011DD3}" type="presParOf" srcId="{1F63CAB3-470D-4CF9-B2C4-2C09B13C5565}" destId="{FABAEF8B-203F-4227-A796-FD3A5261C8BA}" srcOrd="2" destOrd="0" presId="urn:microsoft.com/office/officeart/2005/8/layout/cycle4"/>
    <dgm:cxn modelId="{B617F92A-1125-45F5-A465-14376F728ED7}" type="presParOf" srcId="{1F63CAB3-470D-4CF9-B2C4-2C09B13C5565}" destId="{A985B0A5-E90F-491A-BE58-4AD602B8752E}" srcOrd="3" destOrd="0" presId="urn:microsoft.com/office/officeart/2005/8/layout/cycle4"/>
    <dgm:cxn modelId="{CF436238-581D-4BB2-BE34-09D365EF41F4}" type="presParOf" srcId="{1F63CAB3-470D-4CF9-B2C4-2C09B13C5565}" destId="{07E5AF8E-1D93-4996-9514-007310E953AD}" srcOrd="4" destOrd="0" presId="urn:microsoft.com/office/officeart/2005/8/layout/cycle4"/>
    <dgm:cxn modelId="{6C59B919-947B-48CA-B0B8-8DA0986B5D0E}" type="presParOf" srcId="{248E3371-2483-482A-9236-23145739F9AB}" destId="{912C4CD9-F879-44CF-81E8-66225663369F}" srcOrd="2" destOrd="0" presId="urn:microsoft.com/office/officeart/2005/8/layout/cycle4"/>
    <dgm:cxn modelId="{A05E3F12-692F-4AC7-84D1-C15563CC1D53}" type="presParOf" srcId="{248E3371-2483-482A-9236-23145739F9AB}" destId="{D812F957-CCB9-4480-986E-DBABC31D40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6ACCA-F6AF-4870-945C-86ECAB162742}">
      <dsp:nvSpPr>
        <dsp:cNvPr id="0" name=""/>
        <dsp:cNvSpPr/>
      </dsp:nvSpPr>
      <dsp:spPr>
        <a:xfrm>
          <a:off x="3678021" y="2746247"/>
          <a:ext cx="1995068" cy="1292352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Do</a:t>
          </a:r>
          <a:endParaRPr lang="en-US" sz="2600" kern="1200" dirty="0">
            <a:solidFill>
              <a:srgbClr val="C00000"/>
            </a:solidFill>
            <a:latin typeface="Arial"/>
            <a:ea typeface="+mn-ea"/>
            <a:cs typeface="+mn-cs"/>
          </a:endParaRPr>
        </a:p>
      </dsp:txBody>
      <dsp:txXfrm>
        <a:off x="4304931" y="3097724"/>
        <a:ext cx="1339769" cy="912486"/>
      </dsp:txXfrm>
    </dsp:sp>
    <dsp:sp modelId="{094C7E99-133F-4834-B946-8E09E7CD24A1}">
      <dsp:nvSpPr>
        <dsp:cNvPr id="0" name=""/>
        <dsp:cNvSpPr/>
      </dsp:nvSpPr>
      <dsp:spPr>
        <a:xfrm>
          <a:off x="422910" y="2746247"/>
          <a:ext cx="1995068" cy="129235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742D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Study</a:t>
          </a:r>
          <a:endParaRPr lang="en-US" sz="26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451299" y="3097724"/>
        <a:ext cx="1339769" cy="912486"/>
      </dsp:txXfrm>
    </dsp:sp>
    <dsp:sp modelId="{011EE0AB-814E-4C65-A151-D9E2CDC5B62A}">
      <dsp:nvSpPr>
        <dsp:cNvPr id="0" name=""/>
        <dsp:cNvSpPr/>
      </dsp:nvSpPr>
      <dsp:spPr>
        <a:xfrm>
          <a:off x="3678021" y="0"/>
          <a:ext cx="1995068" cy="1292352"/>
        </a:xfrm>
        <a:prstGeom prst="roundRect">
          <a:avLst>
            <a:gd name="adj" fmla="val 10000"/>
          </a:avLst>
        </a:prstGeom>
        <a:solidFill>
          <a:srgbClr val="E7E6E6">
            <a:alpha val="90000"/>
          </a:srgbClr>
        </a:solidFill>
        <a:ln w="12700" cap="flat" cmpd="sng" algn="ctr">
          <a:solidFill>
            <a:srgbClr val="B21D2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Plan</a:t>
          </a:r>
          <a:endParaRPr lang="en-US" sz="2600" kern="1200" dirty="0">
            <a:solidFill>
              <a:srgbClr val="C00000"/>
            </a:solidFill>
            <a:latin typeface="Arial"/>
            <a:ea typeface="+mn-ea"/>
            <a:cs typeface="+mn-cs"/>
          </a:endParaRPr>
        </a:p>
      </dsp:txBody>
      <dsp:txXfrm>
        <a:off x="4304931" y="28389"/>
        <a:ext cx="1339769" cy="912486"/>
      </dsp:txXfrm>
    </dsp:sp>
    <dsp:sp modelId="{2D54A543-3609-4A27-8126-B385136610D5}">
      <dsp:nvSpPr>
        <dsp:cNvPr id="0" name=""/>
        <dsp:cNvSpPr/>
      </dsp:nvSpPr>
      <dsp:spPr>
        <a:xfrm>
          <a:off x="422910" y="0"/>
          <a:ext cx="1995068" cy="1292352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rgbClr val="C00000"/>
              </a:solidFill>
              <a:latin typeface="Arial"/>
              <a:ea typeface="+mn-ea"/>
              <a:cs typeface="+mn-cs"/>
            </a:rPr>
            <a:t>Act</a:t>
          </a:r>
          <a:endParaRPr lang="en-US" sz="2600" kern="1200" dirty="0">
            <a:solidFill>
              <a:srgbClr val="C00000"/>
            </a:solidFill>
            <a:latin typeface="Arial"/>
            <a:ea typeface="+mn-ea"/>
            <a:cs typeface="+mn-cs"/>
          </a:endParaRPr>
        </a:p>
      </dsp:txBody>
      <dsp:txXfrm>
        <a:off x="451299" y="28389"/>
        <a:ext cx="1339769" cy="912486"/>
      </dsp:txXfrm>
    </dsp:sp>
    <dsp:sp modelId="{A8C8F6D3-B66F-45EB-90FF-50402F154B9D}">
      <dsp:nvSpPr>
        <dsp:cNvPr id="0" name=""/>
        <dsp:cNvSpPr/>
      </dsp:nvSpPr>
      <dsp:spPr>
        <a:xfrm>
          <a:off x="1258900" y="230200"/>
          <a:ext cx="1748713" cy="1748713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Act – Adopt the change, abandon it, or run through the cycle again</a:t>
          </a:r>
          <a:endParaRPr lang="en-US" sz="1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771086" y="742386"/>
        <a:ext cx="1236527" cy="1236527"/>
      </dsp:txXfrm>
    </dsp:sp>
    <dsp:sp modelId="{318F92A5-243B-4DCC-AE65-B6F887592453}">
      <dsp:nvSpPr>
        <dsp:cNvPr id="0" name=""/>
        <dsp:cNvSpPr/>
      </dsp:nvSpPr>
      <dsp:spPr>
        <a:xfrm rot="5400000">
          <a:off x="3088386" y="230200"/>
          <a:ext cx="1748713" cy="1748713"/>
        </a:xfrm>
        <a:prstGeom prst="pieWedge">
          <a:avLst/>
        </a:prstGeom>
        <a:solidFill>
          <a:srgbClr val="B21D25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 a change or test, aimed at improvement</a:t>
          </a:r>
          <a:endParaRPr lang="en-US" sz="1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-5400000">
        <a:off x="3088386" y="742386"/>
        <a:ext cx="1236527" cy="1236527"/>
      </dsp:txXfrm>
    </dsp:sp>
    <dsp:sp modelId="{FABAEF8B-203F-4227-A796-FD3A5261C8BA}">
      <dsp:nvSpPr>
        <dsp:cNvPr id="0" name=""/>
        <dsp:cNvSpPr/>
      </dsp:nvSpPr>
      <dsp:spPr>
        <a:xfrm rot="10800000">
          <a:off x="3088386" y="2059686"/>
          <a:ext cx="1748713" cy="1748713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 – Carry out the change or the test</a:t>
          </a:r>
          <a:endParaRPr lang="en-US" sz="1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3088386" y="2059686"/>
        <a:ext cx="1236527" cy="1236527"/>
      </dsp:txXfrm>
    </dsp:sp>
    <dsp:sp modelId="{A985B0A5-E90F-491A-BE58-4AD602B8752E}">
      <dsp:nvSpPr>
        <dsp:cNvPr id="0" name=""/>
        <dsp:cNvSpPr/>
      </dsp:nvSpPr>
      <dsp:spPr>
        <a:xfrm rot="16200000">
          <a:off x="1258900" y="2059686"/>
          <a:ext cx="1748713" cy="1748713"/>
        </a:xfrm>
        <a:prstGeom prst="pieWedge">
          <a:avLst/>
        </a:prstGeom>
        <a:solidFill>
          <a:srgbClr val="742D8A"/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Study the results. What did we learn? What went as planned? Why?</a:t>
          </a:r>
          <a:endParaRPr lang="en-US" sz="1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5400000">
        <a:off x="1771086" y="2059686"/>
        <a:ext cx="1236527" cy="1236527"/>
      </dsp:txXfrm>
    </dsp:sp>
    <dsp:sp modelId="{912C4CD9-F879-44CF-81E8-66225663369F}">
      <dsp:nvSpPr>
        <dsp:cNvPr id="0" name=""/>
        <dsp:cNvSpPr/>
      </dsp:nvSpPr>
      <dsp:spPr>
        <a:xfrm>
          <a:off x="2746114" y="1655826"/>
          <a:ext cx="603770" cy="525018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12F957-CCB9-4480-986E-DBABC31D4038}">
      <dsp:nvSpPr>
        <dsp:cNvPr id="0" name=""/>
        <dsp:cNvSpPr/>
      </dsp:nvSpPr>
      <dsp:spPr>
        <a:xfrm rot="10800000">
          <a:off x="2746114" y="1857756"/>
          <a:ext cx="603770" cy="525018"/>
        </a:xfrm>
        <a:prstGeom prst="circularArrow">
          <a:avLst/>
        </a:prstGeom>
        <a:solidFill>
          <a:srgbClr val="F3BE54"/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18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1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998836"/>
            <a:ext cx="8229600" cy="1904999"/>
          </a:xfrm>
        </p:spPr>
        <p:txBody>
          <a:bodyPr>
            <a:normAutofit fontScale="90000"/>
          </a:bodyPr>
          <a:lstStyle/>
          <a:p>
            <a:r>
              <a:rPr lang="en-US" dirty="0"/>
              <a:t>Module 3: Part 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0" dirty="0" smtClean="0"/>
              <a:t>Developing </a:t>
            </a:r>
            <a:r>
              <a:rPr lang="en-US" sz="4000" b="0" dirty="0"/>
              <a:t>and Implementing </a:t>
            </a:r>
            <a:br>
              <a:rPr lang="en-US" sz="4000" b="0" dirty="0"/>
            </a:br>
            <a:r>
              <a:rPr lang="en-US" sz="4000" b="0" dirty="0"/>
              <a:t>a QI Plan: Understanding the QI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028" y="5085732"/>
            <a:ext cx="8382000" cy="762000"/>
          </a:xfrm>
        </p:spPr>
        <p:txBody>
          <a:bodyPr>
            <a:normAutofit fontScale="55000" lnSpcReduction="20000"/>
          </a:bodyPr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Adapted from: </a:t>
            </a:r>
          </a:p>
          <a:p>
            <a:pPr algn="l"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</a:rPr>
              <a:t>The Health Resources and Services Administration (HRSA) </a:t>
            </a:r>
            <a:r>
              <a:rPr lang="en-US" dirty="0">
                <a:solidFill>
                  <a:schemeClr val="tx1"/>
                </a:solidFill>
              </a:rPr>
              <a:t>Quality Toolkit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77724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Description of: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Measurement and analysis, and how it will help define future QI activities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Description of: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Evaluation/quality assurance activities that will be utilized to determine the effectiveness of the QI plan’s implementation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Elements of an Effective QI Plan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361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1628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Before developing a QI plan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Understand your organization’s current status regarding quality improvement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An assessment of current activities in your organization will help you: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strengths and weaknesses 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barriers to sustain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Begin a QI Plan</a:t>
            </a:r>
          </a:p>
        </p:txBody>
      </p:sp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151965"/>
            <a:ext cx="7924800" cy="4191000"/>
          </a:xfrm>
        </p:spPr>
        <p:txBody>
          <a:bodyPr/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the external requirements your organization may need to fulfill before developing a QI plan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These external requirements may be the funding organization’s quality requirements or standards for obtaining accreditation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Examples: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Regulatory agencies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Accreditation requirements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 Quality Policies and External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519504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057400"/>
            <a:ext cx="8153400" cy="4114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Successful QI effort = engagement and buy-in from leadership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Leadership plays an important role in improving quality by: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Setting priorities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Providing structure to support the improvement effort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Modeling core values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Promoting a learning atmosphere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Acting on recommendations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Advocating for supportive policies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Allocating resources for </a:t>
            </a:r>
            <a:r>
              <a:rPr lang="en-US" sz="20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improvement</a:t>
            </a:r>
            <a:endParaRPr lang="en-US" sz="20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609600"/>
          </a:xfrm>
        </p:spPr>
        <p:txBody>
          <a:bodyPr>
            <a:noAutofit/>
          </a:bodyPr>
          <a:lstStyle/>
          <a:p>
            <a:r>
              <a:rPr lang="en-US" dirty="0"/>
              <a:t>Establish Support and Confirm Commitment from Leadership</a:t>
            </a:r>
          </a:p>
        </p:txBody>
      </p:sp>
    </p:spTree>
    <p:extLst>
      <p:ext uri="{BB962C8B-B14F-4D97-AF65-F5344CB8AC3E}">
        <p14:creationId xmlns:p14="http://schemas.microsoft.com/office/powerpoint/2010/main" val="4164879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953000"/>
          </a:xfrm>
        </p:spPr>
        <p:txBody>
          <a:bodyPr>
            <a:normAutofit/>
          </a:bodyPr>
          <a:lstStyle/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is needed to achieve your QI priorities: 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endParaRPr lang="en-US" sz="105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People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Funding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Equipment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Space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Training/development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endParaRPr lang="en-US" sz="18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Adequate resources should be allocated to: 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endParaRPr lang="en-US" sz="105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- Staff time 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- Ongoing training of employees and medical staff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- Technical assistance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- Materials or equipment</a:t>
            </a:r>
          </a:p>
          <a:p>
            <a:pPr marL="342900" lvl="1" indent="0" defTabSz="685800">
              <a:lnSpc>
                <a:spcPct val="90000"/>
              </a:lnSpc>
              <a:spcBef>
                <a:spcPts val="375"/>
              </a:spcBef>
              <a:buNone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- Technical support, such as management information system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Commit Resources to Support QI Activities</a:t>
            </a:r>
          </a:p>
        </p:txBody>
      </p:sp>
    </p:spTree>
    <p:extLst>
      <p:ext uri="{BB962C8B-B14F-4D97-AF65-F5344CB8AC3E}">
        <p14:creationId xmlns:p14="http://schemas.microsoft.com/office/powerpoint/2010/main" val="120221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78626"/>
            <a:ext cx="7848600" cy="4572000"/>
          </a:xfrm>
        </p:spPr>
        <p:txBody>
          <a:bodyPr/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description of: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Purpose, priorities, policies, and goals of the program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description of the organizational systems needed to implement the program, including: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QI committee structure and functions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Descriptions of accountability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Roles and responsibilities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2743200" cy="563562"/>
          </a:xfrm>
        </p:spPr>
        <p:txBody>
          <a:bodyPr>
            <a:noAutofit/>
          </a:bodyPr>
          <a:lstStyle/>
          <a:p>
            <a:r>
              <a:rPr lang="en-US" dirty="0"/>
              <a:t>The Key Elements of a QI plan</a:t>
            </a:r>
          </a:p>
        </p:txBody>
      </p:sp>
    </p:spTree>
    <p:extLst>
      <p:ext uri="{BB962C8B-B14F-4D97-AF65-F5344CB8AC3E}">
        <p14:creationId xmlns:p14="http://schemas.microsoft.com/office/powerpoint/2010/main" val="3153914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09800"/>
            <a:ext cx="7848600" cy="4038600"/>
          </a:xfrm>
        </p:spPr>
        <p:txBody>
          <a:bodyPr>
            <a:normAutofit/>
          </a:bodyPr>
          <a:lstStyle/>
          <a:p>
            <a:pPr marL="228594" lvl="0" indent="-228594" defTabSz="914377">
              <a:lnSpc>
                <a:spcPct val="90000"/>
              </a:lnSpc>
              <a:spcBef>
                <a:spcPts val="1467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Quality improvement plan</a:t>
            </a:r>
          </a:p>
          <a:p>
            <a:pPr marL="685783" lvl="1" indent="-228594" defTabSz="914377">
              <a:lnSpc>
                <a:spcPct val="90000"/>
              </a:lnSpc>
              <a:spcBef>
                <a:spcPts val="500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a detailed, and overarching organizational work plan for an organization's clinical and service quality improvement activities</a:t>
            </a:r>
          </a:p>
          <a:p>
            <a:pPr marL="0" lvl="0" indent="0" defTabSz="914377">
              <a:lnSpc>
                <a:spcPct val="90000"/>
              </a:lnSpc>
              <a:spcBef>
                <a:spcPts val="1467"/>
              </a:spcBef>
              <a:buNone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be successful organizations must have:</a:t>
            </a:r>
          </a:p>
          <a:p>
            <a:pPr marL="514350" lvl="1" indent="-171450" defTabSz="914377">
              <a:lnSpc>
                <a:spcPct val="90000"/>
              </a:lnSpc>
              <a:spcBef>
                <a:spcPts val="1467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Leadership support and commitment</a:t>
            </a:r>
          </a:p>
          <a:p>
            <a:pPr marL="514350" lvl="1" indent="-171450" defTabSz="914377">
              <a:lnSpc>
                <a:spcPct val="90000"/>
              </a:lnSpc>
              <a:spcBef>
                <a:spcPts val="1467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Commit resources</a:t>
            </a:r>
          </a:p>
          <a:p>
            <a:pPr marL="514350" lvl="1" indent="-171450" defTabSz="914377">
              <a:lnSpc>
                <a:spcPct val="90000"/>
              </a:lnSpc>
              <a:spcBef>
                <a:spcPts val="1467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Educate staff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32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7324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14400" y="1295400"/>
            <a:ext cx="6705600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Learning Objectives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Module 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2279740"/>
            <a:ext cx="7886700" cy="318160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Discuss the important role of an effective QI plan in improving performance 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438400"/>
            <a:ext cx="80010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a detailed work plan for quality improvement activities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Includes essential information on how you will manage, deploy, and review quality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developed by executive and clinical leadership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May need approval by a governing body, such as a Board of Directors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A Quality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343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updated regularly to reflect what you are doing to improve quality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Outlines focus areas for the current and subsequent calendar years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developed based on the evaluation of the previous year's QI activities, priorities and program requirements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A Quality Improvement Plan </a:t>
            </a:r>
          </a:p>
        </p:txBody>
      </p:sp>
    </p:spTree>
    <p:extLst>
      <p:ext uri="{BB962C8B-B14F-4D97-AF65-F5344CB8AC3E}">
        <p14:creationId xmlns:p14="http://schemas.microsoft.com/office/powerpoint/2010/main" val="284027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Operations Manual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57" t="1344" r="2107" b="1330"/>
          <a:stretch/>
        </p:blipFill>
        <p:spPr>
          <a:xfrm>
            <a:off x="4724400" y="1143000"/>
            <a:ext cx="3542714" cy="4662048"/>
          </a:xfrm>
          <a:prstGeom prst="rect">
            <a:avLst/>
          </a:prstGeom>
          <a:ln>
            <a:solidFill>
              <a:srgbClr val="7F7F7F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71292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13" y="1143000"/>
            <a:ext cx="3192087" cy="115124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00652"/>
              </p:ext>
            </p:extLst>
          </p:nvPr>
        </p:nvGraphicFramePr>
        <p:xfrm>
          <a:off x="617913" y="2667000"/>
          <a:ext cx="7886699" cy="2685784"/>
        </p:xfrm>
        <a:graphic>
          <a:graphicData uri="http://schemas.openxmlformats.org/drawingml/2006/table">
            <a:tbl>
              <a:tblPr/>
              <a:tblGrid>
                <a:gridCol w="2976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4329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A41C26"/>
                          </a:solidFill>
                          <a:effectLst/>
                          <a:latin typeface="Calibri" panose="020F0502020204030204" pitchFamily="34" charset="0"/>
                        </a:rPr>
                        <a:t>connectheartfailure.org     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Strategic Objective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1C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Current Standing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1C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1C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Action Plan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1C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Key facility stakeholders are invested in the improvement of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HF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patient care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Facility has a quality improvement team focused on HF patient management and improving outcomes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Facility has a well-defined multidisciplinary team who manages the HF patient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 has a team that meets regularly to discuss HF and HF readmission issues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 completes multidisciplinary rounds daily with HF patients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(Monday-Friday at a minimum)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LOS and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GLOS are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tracked for the HF patient and available on whiteboard in the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patient’s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room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Yearly mandatory plan to educate physicians and staff 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latest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GMDT for HF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31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48" y="762000"/>
            <a:ext cx="7052505" cy="499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9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838200"/>
            <a:ext cx="7886700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P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DSA =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Plan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25915661"/>
              </p:ext>
            </p:extLst>
          </p:nvPr>
        </p:nvGraphicFramePr>
        <p:xfrm>
          <a:off x="1524000" y="1676400"/>
          <a:ext cx="6096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110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2286000"/>
            <a:ext cx="8001000" cy="4038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Includes a description of: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Organizational mission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Program goals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Objectives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Definition of key quality terms/concepts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Description of: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How QI project is selected, managed, and </a:t>
            </a:r>
            <a:r>
              <a:rPr lang="en-US" sz="2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monitored</a:t>
            </a:r>
            <a:endParaRPr lang="en-US" sz="22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Elements of an Effective QI Plan</a:t>
            </a:r>
          </a:p>
        </p:txBody>
      </p:sp>
    </p:spTree>
    <p:extLst>
      <p:ext uri="{BB962C8B-B14F-4D97-AF65-F5344CB8AC3E}">
        <p14:creationId xmlns:p14="http://schemas.microsoft.com/office/powerpoint/2010/main" val="1263400899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8471</TotalTime>
  <Words>646</Words>
  <Application>Microsoft Office PowerPoint</Application>
  <PresentationFormat>On-screen Show (4:3)</PresentationFormat>
  <Paragraphs>127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.HelveticaNeueDeskInterface-Regular</vt:lpstr>
      <vt:lpstr>Arial</vt:lpstr>
      <vt:lpstr>Calibri</vt:lpstr>
      <vt:lpstr>Language of data Presentation</vt:lpstr>
      <vt:lpstr>Module 3: Part 1  Developing and Implementing  a QI Plan: Understanding the QI Plan</vt:lpstr>
      <vt:lpstr>PowerPoint Presentation</vt:lpstr>
      <vt:lpstr>A Quality Improvement Plan</vt:lpstr>
      <vt:lpstr>A Quality Improvement Plan </vt:lpstr>
      <vt:lpstr>Operations Manual</vt:lpstr>
      <vt:lpstr>PowerPoint Presentation</vt:lpstr>
      <vt:lpstr>PowerPoint Presentation</vt:lpstr>
      <vt:lpstr>PowerPoint Presentation</vt:lpstr>
      <vt:lpstr>Elements of an Effective QI Plan</vt:lpstr>
      <vt:lpstr>Elements of an Effective QI Plan (cont)</vt:lpstr>
      <vt:lpstr>How to Begin a QI Plan</vt:lpstr>
      <vt:lpstr>Identify Quality Policies and External Requirements</vt:lpstr>
      <vt:lpstr>Establish Support and Confirm Commitment from Leadership</vt:lpstr>
      <vt:lpstr>Commit Resources to Support QI Activities</vt:lpstr>
      <vt:lpstr>The Key Elements of a QI plan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158</cp:revision>
  <dcterms:created xsi:type="dcterms:W3CDTF">2015-10-23T20:51:38Z</dcterms:created>
  <dcterms:modified xsi:type="dcterms:W3CDTF">2017-12-04T14:37:50Z</dcterms:modified>
</cp:coreProperties>
</file>