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94" r:id="rId4"/>
    <p:sldId id="295" r:id="rId5"/>
    <p:sldId id="296" r:id="rId6"/>
    <p:sldId id="297" r:id="rId7"/>
    <p:sldId id="260" r:id="rId8"/>
    <p:sldId id="257" r:id="rId9"/>
    <p:sldId id="298" r:id="rId10"/>
    <p:sldId id="299" r:id="rId11"/>
    <p:sldId id="300" r:id="rId12"/>
    <p:sldId id="293" r:id="rId13"/>
    <p:sldId id="3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CAF029-D8BE-40A0-B50F-B963CF42F775}" type="doc">
      <dgm:prSet loTypeId="urn:microsoft.com/office/officeart/2005/8/layout/defaul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28FE1A-9D4B-455B-B262-6B3583704423}">
      <dgm:prSet phldrT="[Text]" custT="1"/>
      <dgm:spPr>
        <a:xfrm>
          <a:off x="192870" y="1121"/>
          <a:ext cx="1917928" cy="1150756"/>
        </a:xfrm>
        <a:prstGeom prst="rect">
          <a:avLst/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0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responsible?</a:t>
          </a:r>
          <a:endParaRPr lang="en-US" sz="20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80916AF-D5A0-4B5B-815E-519F43C0279E}" type="parTrans" cxnId="{C166A118-7673-4DD6-82EF-D0DD8A1E9E1B}">
      <dgm:prSet/>
      <dgm:spPr/>
      <dgm:t>
        <a:bodyPr/>
        <a:lstStyle/>
        <a:p>
          <a:endParaRPr lang="en-US"/>
        </a:p>
      </dgm:t>
    </dgm:pt>
    <dgm:pt modelId="{5EB235E7-EFAA-43E7-B93D-45303F2CBB9D}" type="sibTrans" cxnId="{C166A118-7673-4DD6-82EF-D0DD8A1E9E1B}">
      <dgm:prSet/>
      <dgm:spPr/>
      <dgm:t>
        <a:bodyPr/>
        <a:lstStyle/>
        <a:p>
          <a:endParaRPr lang="en-US"/>
        </a:p>
      </dgm:t>
    </dgm:pt>
    <dgm:pt modelId="{DB214C98-85FD-4566-8F52-49DD6FDE202E}">
      <dgm:prSet phldrT="[Text]" custT="1"/>
      <dgm:spPr>
        <a:xfrm>
          <a:off x="2303090" y="10327"/>
          <a:ext cx="1917928" cy="1150756"/>
        </a:xfrm>
        <a:prstGeom prst="rect">
          <a:avLst/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0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accountable?</a:t>
          </a:r>
          <a:endParaRPr lang="en-US" sz="20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4F3B48BF-FE43-4685-B972-01A463F5F7BC}" type="parTrans" cxnId="{1EC7DA2B-359F-4FF1-97DB-FE50CB2B9B95}">
      <dgm:prSet/>
      <dgm:spPr/>
      <dgm:t>
        <a:bodyPr/>
        <a:lstStyle/>
        <a:p>
          <a:endParaRPr lang="en-US"/>
        </a:p>
      </dgm:t>
    </dgm:pt>
    <dgm:pt modelId="{CA1482BA-FCAD-461F-8002-303E7147EDA0}" type="sibTrans" cxnId="{1EC7DA2B-359F-4FF1-97DB-FE50CB2B9B95}">
      <dgm:prSet/>
      <dgm:spPr/>
      <dgm:t>
        <a:bodyPr/>
        <a:lstStyle/>
        <a:p>
          <a:endParaRPr lang="en-US"/>
        </a:p>
      </dgm:t>
    </dgm:pt>
    <dgm:pt modelId="{3F4055E0-CE15-4EF1-A003-941637C92E54}">
      <dgm:prSet phldrT="[Text]" custT="1"/>
      <dgm:spPr>
        <a:xfrm>
          <a:off x="192870" y="1343671"/>
          <a:ext cx="1917928" cy="1150756"/>
        </a:xfrm>
        <a:prstGeom prst="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0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consulted?</a:t>
          </a:r>
          <a:endParaRPr lang="en-US" sz="20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4F314A7F-B30C-41EB-B2B6-64CB56EDA628}" type="parTrans" cxnId="{3FA3A64C-A5E7-4B59-B615-B89A30A82965}">
      <dgm:prSet/>
      <dgm:spPr/>
      <dgm:t>
        <a:bodyPr/>
        <a:lstStyle/>
        <a:p>
          <a:endParaRPr lang="en-US"/>
        </a:p>
      </dgm:t>
    </dgm:pt>
    <dgm:pt modelId="{32507440-6B3C-42BC-AF77-7CB28E754CE8}" type="sibTrans" cxnId="{3FA3A64C-A5E7-4B59-B615-B89A30A82965}">
      <dgm:prSet/>
      <dgm:spPr/>
      <dgm:t>
        <a:bodyPr/>
        <a:lstStyle/>
        <a:p>
          <a:endParaRPr lang="en-US"/>
        </a:p>
      </dgm:t>
    </dgm:pt>
    <dgm:pt modelId="{8DC7CBE2-21A0-4840-83CE-F4D40ABCEBA3}">
      <dgm:prSet phldrT="[Text]" custT="1"/>
      <dgm:spPr>
        <a:xfrm>
          <a:off x="2302591" y="1343671"/>
          <a:ext cx="1917928" cy="1150756"/>
        </a:xfrm>
        <a:prstGeom prst="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0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informed?</a:t>
          </a:r>
          <a:endParaRPr lang="en-US" sz="20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238FF884-720B-4708-B1B3-6372F628E16C}" type="parTrans" cxnId="{C60BB577-E0F1-44EA-A863-75B29E2FE399}">
      <dgm:prSet/>
      <dgm:spPr/>
      <dgm:t>
        <a:bodyPr/>
        <a:lstStyle/>
        <a:p>
          <a:endParaRPr lang="en-US"/>
        </a:p>
      </dgm:t>
    </dgm:pt>
    <dgm:pt modelId="{6670605E-EAB0-4BF5-AA1A-43524F21979E}" type="sibTrans" cxnId="{C60BB577-E0F1-44EA-A863-75B29E2FE399}">
      <dgm:prSet/>
      <dgm:spPr/>
      <dgm:t>
        <a:bodyPr/>
        <a:lstStyle/>
        <a:p>
          <a:endParaRPr lang="en-US"/>
        </a:p>
      </dgm:t>
    </dgm:pt>
    <dgm:pt modelId="{49088ACE-1503-4D4E-A91C-BEFF9785780A}" type="pres">
      <dgm:prSet presAssocID="{06CAF029-D8BE-40A0-B50F-B963CF42F7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CAFF9-D4E4-42A7-A9F5-7DE9DCF04CDF}" type="pres">
      <dgm:prSet presAssocID="{D628FE1A-9D4B-455B-B262-6B358370442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2FDFA4-8168-4556-97EF-116FE0B130C5}" type="pres">
      <dgm:prSet presAssocID="{5EB235E7-EFAA-43E7-B93D-45303F2CBB9D}" presName="sibTrans" presStyleCnt="0"/>
      <dgm:spPr/>
      <dgm:t>
        <a:bodyPr/>
        <a:lstStyle/>
        <a:p>
          <a:endParaRPr lang="en-US"/>
        </a:p>
      </dgm:t>
    </dgm:pt>
    <dgm:pt modelId="{340BBAF5-CA80-4551-AD18-82C4D49AA621}" type="pres">
      <dgm:prSet presAssocID="{DB214C98-85FD-4566-8F52-49DD6FDE202E}" presName="node" presStyleLbl="node1" presStyleIdx="1" presStyleCnt="4" custLinFactNeighborX="26" custLinFactNeighborY="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E728D-8684-40E5-856E-0714E211D927}" type="pres">
      <dgm:prSet presAssocID="{CA1482BA-FCAD-461F-8002-303E7147EDA0}" presName="sibTrans" presStyleCnt="0"/>
      <dgm:spPr/>
      <dgm:t>
        <a:bodyPr/>
        <a:lstStyle/>
        <a:p>
          <a:endParaRPr lang="en-US"/>
        </a:p>
      </dgm:t>
    </dgm:pt>
    <dgm:pt modelId="{B5306090-0246-4E90-9436-A27C105AE82F}" type="pres">
      <dgm:prSet presAssocID="{3F4055E0-CE15-4EF1-A003-941637C92E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47F5B-A3D5-4C29-A13D-BB67566CCC96}" type="pres">
      <dgm:prSet presAssocID="{32507440-6B3C-42BC-AF77-7CB28E754CE8}" presName="sibTrans" presStyleCnt="0"/>
      <dgm:spPr/>
      <dgm:t>
        <a:bodyPr/>
        <a:lstStyle/>
        <a:p>
          <a:endParaRPr lang="en-US"/>
        </a:p>
      </dgm:t>
    </dgm:pt>
    <dgm:pt modelId="{D0F5388B-C006-42CB-9EBD-4B5EC11FC622}" type="pres">
      <dgm:prSet presAssocID="{8DC7CBE2-21A0-4840-83CE-F4D40ABCEBA3}" presName="node" presStyleLbl="node1" presStyleIdx="3" presStyleCnt="4" custLinFactNeighborY="1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6BB4FF-F559-4B8F-B800-33EC50C61613}" type="presOf" srcId="{06CAF029-D8BE-40A0-B50F-B963CF42F775}" destId="{49088ACE-1503-4D4E-A91C-BEFF9785780A}" srcOrd="0" destOrd="0" presId="urn:microsoft.com/office/officeart/2005/8/layout/default"/>
    <dgm:cxn modelId="{F750085B-AE84-47B4-9E42-D627881BB867}" type="presOf" srcId="{8DC7CBE2-21A0-4840-83CE-F4D40ABCEBA3}" destId="{D0F5388B-C006-42CB-9EBD-4B5EC11FC622}" srcOrd="0" destOrd="0" presId="urn:microsoft.com/office/officeart/2005/8/layout/default"/>
    <dgm:cxn modelId="{C166A118-7673-4DD6-82EF-D0DD8A1E9E1B}" srcId="{06CAF029-D8BE-40A0-B50F-B963CF42F775}" destId="{D628FE1A-9D4B-455B-B262-6B3583704423}" srcOrd="0" destOrd="0" parTransId="{780916AF-D5A0-4B5B-815E-519F43C0279E}" sibTransId="{5EB235E7-EFAA-43E7-B93D-45303F2CBB9D}"/>
    <dgm:cxn modelId="{4FC19D9A-AA64-40B4-AB43-852D81BC18CD}" type="presOf" srcId="{3F4055E0-CE15-4EF1-A003-941637C92E54}" destId="{B5306090-0246-4E90-9436-A27C105AE82F}" srcOrd="0" destOrd="0" presId="urn:microsoft.com/office/officeart/2005/8/layout/default"/>
    <dgm:cxn modelId="{1EC7DA2B-359F-4FF1-97DB-FE50CB2B9B95}" srcId="{06CAF029-D8BE-40A0-B50F-B963CF42F775}" destId="{DB214C98-85FD-4566-8F52-49DD6FDE202E}" srcOrd="1" destOrd="0" parTransId="{4F3B48BF-FE43-4685-B972-01A463F5F7BC}" sibTransId="{CA1482BA-FCAD-461F-8002-303E7147EDA0}"/>
    <dgm:cxn modelId="{DDCFC5A8-6F49-4570-81D4-3DED190B6C44}" type="presOf" srcId="{D628FE1A-9D4B-455B-B262-6B3583704423}" destId="{84ECAFF9-D4E4-42A7-A9F5-7DE9DCF04CDF}" srcOrd="0" destOrd="0" presId="urn:microsoft.com/office/officeart/2005/8/layout/default"/>
    <dgm:cxn modelId="{230BC7BA-A400-402C-90EB-AE728FE0BB61}" type="presOf" srcId="{DB214C98-85FD-4566-8F52-49DD6FDE202E}" destId="{340BBAF5-CA80-4551-AD18-82C4D49AA621}" srcOrd="0" destOrd="0" presId="urn:microsoft.com/office/officeart/2005/8/layout/default"/>
    <dgm:cxn modelId="{C60BB577-E0F1-44EA-A863-75B29E2FE399}" srcId="{06CAF029-D8BE-40A0-B50F-B963CF42F775}" destId="{8DC7CBE2-21A0-4840-83CE-F4D40ABCEBA3}" srcOrd="3" destOrd="0" parTransId="{238FF884-720B-4708-B1B3-6372F628E16C}" sibTransId="{6670605E-EAB0-4BF5-AA1A-43524F21979E}"/>
    <dgm:cxn modelId="{3FA3A64C-A5E7-4B59-B615-B89A30A82965}" srcId="{06CAF029-D8BE-40A0-B50F-B963CF42F775}" destId="{3F4055E0-CE15-4EF1-A003-941637C92E54}" srcOrd="2" destOrd="0" parTransId="{4F314A7F-B30C-41EB-B2B6-64CB56EDA628}" sibTransId="{32507440-6B3C-42BC-AF77-7CB28E754CE8}"/>
    <dgm:cxn modelId="{4E8701FB-6163-48EC-82E9-6C3AEE61DBF6}" type="presParOf" srcId="{49088ACE-1503-4D4E-A91C-BEFF9785780A}" destId="{84ECAFF9-D4E4-42A7-A9F5-7DE9DCF04CDF}" srcOrd="0" destOrd="0" presId="urn:microsoft.com/office/officeart/2005/8/layout/default"/>
    <dgm:cxn modelId="{C9B7BDA7-762E-4629-A5DE-F1492C18ACA7}" type="presParOf" srcId="{49088ACE-1503-4D4E-A91C-BEFF9785780A}" destId="{572FDFA4-8168-4556-97EF-116FE0B130C5}" srcOrd="1" destOrd="0" presId="urn:microsoft.com/office/officeart/2005/8/layout/default"/>
    <dgm:cxn modelId="{3246C1AA-CD1A-4724-A0AE-3567E4866381}" type="presParOf" srcId="{49088ACE-1503-4D4E-A91C-BEFF9785780A}" destId="{340BBAF5-CA80-4551-AD18-82C4D49AA621}" srcOrd="2" destOrd="0" presId="urn:microsoft.com/office/officeart/2005/8/layout/default"/>
    <dgm:cxn modelId="{E9C117BE-7CBC-43EF-8794-B6E89C9B8CA4}" type="presParOf" srcId="{49088ACE-1503-4D4E-A91C-BEFF9785780A}" destId="{051E728D-8684-40E5-856E-0714E211D927}" srcOrd="3" destOrd="0" presId="urn:microsoft.com/office/officeart/2005/8/layout/default"/>
    <dgm:cxn modelId="{2549E9EE-047D-477B-866C-0485E877CB74}" type="presParOf" srcId="{49088ACE-1503-4D4E-A91C-BEFF9785780A}" destId="{B5306090-0246-4E90-9436-A27C105AE82F}" srcOrd="4" destOrd="0" presId="urn:microsoft.com/office/officeart/2005/8/layout/default"/>
    <dgm:cxn modelId="{E597E392-5A59-4428-8314-690CD50C4BD7}" type="presParOf" srcId="{49088ACE-1503-4D4E-A91C-BEFF9785780A}" destId="{10A47F5B-A3D5-4C29-A13D-BB67566CCC96}" srcOrd="5" destOrd="0" presId="urn:microsoft.com/office/officeart/2005/8/layout/default"/>
    <dgm:cxn modelId="{941063CE-FE54-451C-BDB6-8E7E8B68B060}" type="presParOf" srcId="{49088ACE-1503-4D4E-A91C-BEFF9785780A}" destId="{D0F5388B-C006-42CB-9EBD-4B5EC11FC62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079E5B-0A63-46D2-9468-1F0CA4149ECB}" type="doc">
      <dgm:prSet loTypeId="urn:microsoft.com/office/officeart/2005/8/layout/cycle4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3C5BB8-360F-4FF8-A691-FEE3CAC97FB0}">
      <dgm:prSet phldrT="[Text]"/>
      <dgm:spPr>
        <a:xfrm>
          <a:off x="1422010" y="185927"/>
          <a:ext cx="1412395" cy="1412395"/>
        </a:xfrm>
        <a:prstGeom prst="pieWedge">
          <a:avLst/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Forming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DFE34A2-E036-4218-8DA2-4F0A1B901F6F}" type="parTrans" cxnId="{328EF8B8-70DA-44D1-8A6A-8DD931C420EA}">
      <dgm:prSet/>
      <dgm:spPr/>
      <dgm:t>
        <a:bodyPr/>
        <a:lstStyle/>
        <a:p>
          <a:endParaRPr lang="en-US"/>
        </a:p>
      </dgm:t>
    </dgm:pt>
    <dgm:pt modelId="{B479A973-6034-4726-9487-C00DED6BE10B}" type="sibTrans" cxnId="{328EF8B8-70DA-44D1-8A6A-8DD931C420EA}">
      <dgm:prSet/>
      <dgm:spPr/>
      <dgm:t>
        <a:bodyPr/>
        <a:lstStyle/>
        <a:p>
          <a:endParaRPr lang="en-US"/>
        </a:p>
      </dgm:t>
    </dgm:pt>
    <dgm:pt modelId="{13875C73-A80A-4636-A111-B9CE9DFF60E9}">
      <dgm:prSet phldrT="[Text]"/>
      <dgm:spPr>
        <a:xfrm rot="5400000">
          <a:off x="2899643" y="185927"/>
          <a:ext cx="1412395" cy="1412395"/>
        </a:xfrm>
        <a:prstGeom prst="pieWedge">
          <a:avLst/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Storming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34CE219-3F86-4D50-AA73-60E06C240D8C}" type="parTrans" cxnId="{BA3DE84A-73AA-4973-BC3F-C8D0F290494B}">
      <dgm:prSet/>
      <dgm:spPr/>
      <dgm:t>
        <a:bodyPr/>
        <a:lstStyle/>
        <a:p>
          <a:endParaRPr lang="en-US"/>
        </a:p>
      </dgm:t>
    </dgm:pt>
    <dgm:pt modelId="{733C1904-D065-416E-A51B-FA64765A7F92}" type="sibTrans" cxnId="{BA3DE84A-73AA-4973-BC3F-C8D0F290494B}">
      <dgm:prSet/>
      <dgm:spPr/>
      <dgm:t>
        <a:bodyPr/>
        <a:lstStyle/>
        <a:p>
          <a:endParaRPr lang="en-US"/>
        </a:p>
      </dgm:t>
    </dgm:pt>
    <dgm:pt modelId="{D30BF7B8-6844-48B0-B664-06C20149264B}">
      <dgm:prSet phldrT="[Text]"/>
      <dgm:spPr>
        <a:xfrm rot="10800000">
          <a:off x="2899643" y="1663560"/>
          <a:ext cx="1412395" cy="1412395"/>
        </a:xfrm>
        <a:prstGeom prst="pieWedge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Norming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8EA65CC0-B6BB-41B9-85F4-938A968C5D98}" type="parTrans" cxnId="{592E78F9-BAEF-4A60-AEB3-F4F78FAC563B}">
      <dgm:prSet/>
      <dgm:spPr/>
      <dgm:t>
        <a:bodyPr/>
        <a:lstStyle/>
        <a:p>
          <a:endParaRPr lang="en-US"/>
        </a:p>
      </dgm:t>
    </dgm:pt>
    <dgm:pt modelId="{CD10F163-5D18-474D-B1AA-C1D22411C681}" type="sibTrans" cxnId="{592E78F9-BAEF-4A60-AEB3-F4F78FAC563B}">
      <dgm:prSet/>
      <dgm:spPr/>
      <dgm:t>
        <a:bodyPr/>
        <a:lstStyle/>
        <a:p>
          <a:endParaRPr lang="en-US"/>
        </a:p>
      </dgm:t>
    </dgm:pt>
    <dgm:pt modelId="{2F411628-6BC0-46FD-ABFA-40C676E313EF}">
      <dgm:prSet phldrT="[Text]"/>
      <dgm:spPr>
        <a:xfrm rot="16200000">
          <a:off x="1422010" y="1663560"/>
          <a:ext cx="1412395" cy="1412395"/>
        </a:xfrm>
        <a:prstGeom prst="pieWedge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Performing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3ADFAA5-297B-455B-9546-887269E61A67}" type="parTrans" cxnId="{29C052F5-C1F2-4614-8817-20A1251A91C1}">
      <dgm:prSet/>
      <dgm:spPr/>
      <dgm:t>
        <a:bodyPr/>
        <a:lstStyle/>
        <a:p>
          <a:endParaRPr lang="en-US"/>
        </a:p>
      </dgm:t>
    </dgm:pt>
    <dgm:pt modelId="{CB513F50-7A02-4A92-8B60-CC453FA0074D}" type="sibTrans" cxnId="{29C052F5-C1F2-4614-8817-20A1251A91C1}">
      <dgm:prSet/>
      <dgm:spPr/>
      <dgm:t>
        <a:bodyPr/>
        <a:lstStyle/>
        <a:p>
          <a:endParaRPr lang="en-US"/>
        </a:p>
      </dgm:t>
    </dgm:pt>
    <dgm:pt modelId="{1D28695D-F248-4B71-82E0-D9244A177EE3}" type="pres">
      <dgm:prSet presAssocID="{73079E5B-0A63-46D2-9468-1F0CA4149EC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FBF141-1360-4F92-8A44-6220BDAA7B3B}" type="pres">
      <dgm:prSet presAssocID="{73079E5B-0A63-46D2-9468-1F0CA4149ECB}" presName="children" presStyleCnt="0"/>
      <dgm:spPr/>
      <dgm:t>
        <a:bodyPr/>
        <a:lstStyle/>
        <a:p>
          <a:endParaRPr lang="en-US"/>
        </a:p>
      </dgm:t>
    </dgm:pt>
    <dgm:pt modelId="{20DB114E-1070-462F-9F3C-7F9BFA2A5F1F}" type="pres">
      <dgm:prSet presAssocID="{73079E5B-0A63-46D2-9468-1F0CA4149ECB}" presName="childPlaceholder" presStyleCnt="0"/>
      <dgm:spPr/>
      <dgm:t>
        <a:bodyPr/>
        <a:lstStyle/>
        <a:p>
          <a:endParaRPr lang="en-US"/>
        </a:p>
      </dgm:t>
    </dgm:pt>
    <dgm:pt modelId="{218AEF8A-1A23-4947-BCAB-0C51B434D91F}" type="pres">
      <dgm:prSet presAssocID="{73079E5B-0A63-46D2-9468-1F0CA4149ECB}" presName="circle" presStyleCnt="0"/>
      <dgm:spPr/>
      <dgm:t>
        <a:bodyPr/>
        <a:lstStyle/>
        <a:p>
          <a:endParaRPr lang="en-US"/>
        </a:p>
      </dgm:t>
    </dgm:pt>
    <dgm:pt modelId="{205EEBD0-C1B3-48F6-8E41-96547E2E49C9}" type="pres">
      <dgm:prSet presAssocID="{73079E5B-0A63-46D2-9468-1F0CA4149EC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7AB50-784F-43F6-92B3-3313EC72F53A}" type="pres">
      <dgm:prSet presAssocID="{73079E5B-0A63-46D2-9468-1F0CA4149EC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744BF-7433-4EA7-A2E9-22B0359D6F7A}" type="pres">
      <dgm:prSet presAssocID="{73079E5B-0A63-46D2-9468-1F0CA4149EC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49DFA-8764-402B-BB99-0C8E950CA95C}" type="pres">
      <dgm:prSet presAssocID="{73079E5B-0A63-46D2-9468-1F0CA4149EC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BD45DE-820A-414D-8A5A-913125E770FA}" type="pres">
      <dgm:prSet presAssocID="{73079E5B-0A63-46D2-9468-1F0CA4149ECB}" presName="quadrantPlaceholder" presStyleCnt="0"/>
      <dgm:spPr/>
      <dgm:t>
        <a:bodyPr/>
        <a:lstStyle/>
        <a:p>
          <a:endParaRPr lang="en-US"/>
        </a:p>
      </dgm:t>
    </dgm:pt>
    <dgm:pt modelId="{A30C8964-012A-46CF-AFD3-12DF7F577FA1}" type="pres">
      <dgm:prSet presAssocID="{73079E5B-0A63-46D2-9468-1F0CA4149ECB}" presName="center1" presStyleLbl="fgShp" presStyleIdx="0" presStyleCnt="2" custScaleX="186587" custScaleY="186587"/>
      <dgm:spPr>
        <a:xfrm>
          <a:off x="2412077" y="1153788"/>
          <a:ext cx="909894" cy="791212"/>
        </a:xfrm>
        <a:prstGeom prst="circularArrow">
          <a:avLst/>
        </a:prstGeom>
        <a:solidFill>
          <a:srgbClr val="F3BE5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B w="88900" h="31750" prst="angle"/>
        </a:sp3d>
      </dgm:spPr>
      <dgm:t>
        <a:bodyPr/>
        <a:lstStyle/>
        <a:p>
          <a:endParaRPr lang="en-US"/>
        </a:p>
      </dgm:t>
    </dgm:pt>
    <dgm:pt modelId="{1BC159A2-169B-4905-BE5E-2FABB1A36042}" type="pres">
      <dgm:prSet presAssocID="{73079E5B-0A63-46D2-9468-1F0CA4149ECB}" presName="center2" presStyleLbl="fgShp" presStyleIdx="1" presStyleCnt="2" custScaleX="186587" custScaleY="186587"/>
      <dgm:spPr>
        <a:xfrm rot="10800000">
          <a:off x="2412077" y="1316882"/>
          <a:ext cx="909894" cy="791212"/>
        </a:xfrm>
        <a:prstGeom prst="circularArrow">
          <a:avLst/>
        </a:prstGeom>
        <a:solidFill>
          <a:srgbClr val="F3BE5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B w="88900" h="31750" prst="angle"/>
        </a:sp3d>
      </dgm:spPr>
      <dgm:t>
        <a:bodyPr/>
        <a:lstStyle/>
        <a:p>
          <a:endParaRPr lang="en-US"/>
        </a:p>
      </dgm:t>
    </dgm:pt>
  </dgm:ptLst>
  <dgm:cxnLst>
    <dgm:cxn modelId="{50586AB8-01F4-824C-9C4B-3AF5B790BD0A}" type="presOf" srcId="{323C5BB8-360F-4FF8-A691-FEE3CAC97FB0}" destId="{205EEBD0-C1B3-48F6-8E41-96547E2E49C9}" srcOrd="0" destOrd="0" presId="urn:microsoft.com/office/officeart/2005/8/layout/cycle4"/>
    <dgm:cxn modelId="{29C052F5-C1F2-4614-8817-20A1251A91C1}" srcId="{73079E5B-0A63-46D2-9468-1F0CA4149ECB}" destId="{2F411628-6BC0-46FD-ABFA-40C676E313EF}" srcOrd="3" destOrd="0" parTransId="{B3ADFAA5-297B-455B-9546-887269E61A67}" sibTransId="{CB513F50-7A02-4A92-8B60-CC453FA0074D}"/>
    <dgm:cxn modelId="{BA3DE84A-73AA-4973-BC3F-C8D0F290494B}" srcId="{73079E5B-0A63-46D2-9468-1F0CA4149ECB}" destId="{13875C73-A80A-4636-A111-B9CE9DFF60E9}" srcOrd="1" destOrd="0" parTransId="{734CE219-3F86-4D50-AA73-60E06C240D8C}" sibTransId="{733C1904-D065-416E-A51B-FA64765A7F92}"/>
    <dgm:cxn modelId="{9735BADE-80F6-3241-B0FB-178C4C632B05}" type="presOf" srcId="{D30BF7B8-6844-48B0-B664-06C20149264B}" destId="{1C8744BF-7433-4EA7-A2E9-22B0359D6F7A}" srcOrd="0" destOrd="0" presId="urn:microsoft.com/office/officeart/2005/8/layout/cycle4"/>
    <dgm:cxn modelId="{328EF8B8-70DA-44D1-8A6A-8DD931C420EA}" srcId="{73079E5B-0A63-46D2-9468-1F0CA4149ECB}" destId="{323C5BB8-360F-4FF8-A691-FEE3CAC97FB0}" srcOrd="0" destOrd="0" parTransId="{DDFE34A2-E036-4218-8DA2-4F0A1B901F6F}" sibTransId="{B479A973-6034-4726-9487-C00DED6BE10B}"/>
    <dgm:cxn modelId="{FD791D6D-B6EF-6346-B68C-A44FB0CA6C86}" type="presOf" srcId="{2F411628-6BC0-46FD-ABFA-40C676E313EF}" destId="{47149DFA-8764-402B-BB99-0C8E950CA95C}" srcOrd="0" destOrd="0" presId="urn:microsoft.com/office/officeart/2005/8/layout/cycle4"/>
    <dgm:cxn modelId="{355EADE4-7CAB-0140-8DFD-B2EDB3B0B67B}" type="presOf" srcId="{73079E5B-0A63-46D2-9468-1F0CA4149ECB}" destId="{1D28695D-F248-4B71-82E0-D9244A177EE3}" srcOrd="0" destOrd="0" presId="urn:microsoft.com/office/officeart/2005/8/layout/cycle4"/>
    <dgm:cxn modelId="{592E78F9-BAEF-4A60-AEB3-F4F78FAC563B}" srcId="{73079E5B-0A63-46D2-9468-1F0CA4149ECB}" destId="{D30BF7B8-6844-48B0-B664-06C20149264B}" srcOrd="2" destOrd="0" parTransId="{8EA65CC0-B6BB-41B9-85F4-938A968C5D98}" sibTransId="{CD10F163-5D18-474D-B1AA-C1D22411C681}"/>
    <dgm:cxn modelId="{A0D6436B-CFDE-E246-8AC3-6BF5A0C2FFB1}" type="presOf" srcId="{13875C73-A80A-4636-A111-B9CE9DFF60E9}" destId="{C5B7AB50-784F-43F6-92B3-3313EC72F53A}" srcOrd="0" destOrd="0" presId="urn:microsoft.com/office/officeart/2005/8/layout/cycle4"/>
    <dgm:cxn modelId="{7B76917F-C291-CA4F-BD29-DBDCD074EC26}" type="presParOf" srcId="{1D28695D-F248-4B71-82E0-D9244A177EE3}" destId="{7FFBF141-1360-4F92-8A44-6220BDAA7B3B}" srcOrd="0" destOrd="0" presId="urn:microsoft.com/office/officeart/2005/8/layout/cycle4"/>
    <dgm:cxn modelId="{52F361C8-3145-FF44-B0CE-AFAE57A11ABF}" type="presParOf" srcId="{7FFBF141-1360-4F92-8A44-6220BDAA7B3B}" destId="{20DB114E-1070-462F-9F3C-7F9BFA2A5F1F}" srcOrd="0" destOrd="0" presId="urn:microsoft.com/office/officeart/2005/8/layout/cycle4"/>
    <dgm:cxn modelId="{3DA47687-0E83-6341-9F07-A9758BE90387}" type="presParOf" srcId="{1D28695D-F248-4B71-82E0-D9244A177EE3}" destId="{218AEF8A-1A23-4947-BCAB-0C51B434D91F}" srcOrd="1" destOrd="0" presId="urn:microsoft.com/office/officeart/2005/8/layout/cycle4"/>
    <dgm:cxn modelId="{9D2BCB07-183E-7844-8F2E-222B4C5EFD5A}" type="presParOf" srcId="{218AEF8A-1A23-4947-BCAB-0C51B434D91F}" destId="{205EEBD0-C1B3-48F6-8E41-96547E2E49C9}" srcOrd="0" destOrd="0" presId="urn:microsoft.com/office/officeart/2005/8/layout/cycle4"/>
    <dgm:cxn modelId="{4D8AEE64-0ED5-844E-9878-4929C97EA638}" type="presParOf" srcId="{218AEF8A-1A23-4947-BCAB-0C51B434D91F}" destId="{C5B7AB50-784F-43F6-92B3-3313EC72F53A}" srcOrd="1" destOrd="0" presId="urn:microsoft.com/office/officeart/2005/8/layout/cycle4"/>
    <dgm:cxn modelId="{FA352E14-72DC-7545-9D2C-EC5877E63470}" type="presParOf" srcId="{218AEF8A-1A23-4947-BCAB-0C51B434D91F}" destId="{1C8744BF-7433-4EA7-A2E9-22B0359D6F7A}" srcOrd="2" destOrd="0" presId="urn:microsoft.com/office/officeart/2005/8/layout/cycle4"/>
    <dgm:cxn modelId="{13D37D93-ED56-B647-9A32-91267B212677}" type="presParOf" srcId="{218AEF8A-1A23-4947-BCAB-0C51B434D91F}" destId="{47149DFA-8764-402B-BB99-0C8E950CA95C}" srcOrd="3" destOrd="0" presId="urn:microsoft.com/office/officeart/2005/8/layout/cycle4"/>
    <dgm:cxn modelId="{76CE0ED4-D44C-0942-8AD0-3D3083B2F0AD}" type="presParOf" srcId="{218AEF8A-1A23-4947-BCAB-0C51B434D91F}" destId="{7ABD45DE-820A-414D-8A5A-913125E770FA}" srcOrd="4" destOrd="0" presId="urn:microsoft.com/office/officeart/2005/8/layout/cycle4"/>
    <dgm:cxn modelId="{763D46CB-5376-0543-B7E8-531C38918F8F}" type="presParOf" srcId="{1D28695D-F248-4B71-82E0-D9244A177EE3}" destId="{A30C8964-012A-46CF-AFD3-12DF7F577FA1}" srcOrd="2" destOrd="0" presId="urn:microsoft.com/office/officeart/2005/8/layout/cycle4"/>
    <dgm:cxn modelId="{9C838796-CCBF-7847-BF8A-6036250DEE64}" type="presParOf" srcId="{1D28695D-F248-4B71-82E0-D9244A177EE3}" destId="{1BC159A2-169B-4905-BE5E-2FABB1A3604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CAFF9-D4E4-42A7-A9F5-7DE9DCF04CDF}">
      <dsp:nvSpPr>
        <dsp:cNvPr id="0" name=""/>
        <dsp:cNvSpPr/>
      </dsp:nvSpPr>
      <dsp:spPr>
        <a:xfrm>
          <a:off x="622" y="60364"/>
          <a:ext cx="2427592" cy="1456555"/>
        </a:xfrm>
        <a:prstGeom prst="rect">
          <a:avLst/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responsible?</a:t>
          </a:r>
          <a:endParaRPr lang="en-US" sz="20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622" y="60364"/>
        <a:ext cx="2427592" cy="1456555"/>
      </dsp:txXfrm>
    </dsp:sp>
    <dsp:sp modelId="{340BBAF5-CA80-4551-AD18-82C4D49AA621}">
      <dsp:nvSpPr>
        <dsp:cNvPr id="0" name=""/>
        <dsp:cNvSpPr/>
      </dsp:nvSpPr>
      <dsp:spPr>
        <a:xfrm>
          <a:off x="2671597" y="72017"/>
          <a:ext cx="2427592" cy="1456555"/>
        </a:xfrm>
        <a:prstGeom prst="rect">
          <a:avLst/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accountable?</a:t>
          </a:r>
          <a:endParaRPr lang="en-US" sz="20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671597" y="72017"/>
        <a:ext cx="2427592" cy="1456555"/>
      </dsp:txXfrm>
    </dsp:sp>
    <dsp:sp modelId="{B5306090-0246-4E90-9436-A27C105AE82F}">
      <dsp:nvSpPr>
        <dsp:cNvPr id="0" name=""/>
        <dsp:cNvSpPr/>
      </dsp:nvSpPr>
      <dsp:spPr>
        <a:xfrm>
          <a:off x="622" y="1759679"/>
          <a:ext cx="2427592" cy="1456555"/>
        </a:xfrm>
        <a:prstGeom prst="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consulted?</a:t>
          </a:r>
          <a:endParaRPr lang="en-US" sz="20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622" y="1759679"/>
        <a:ext cx="2427592" cy="1456555"/>
      </dsp:txXfrm>
    </dsp:sp>
    <dsp:sp modelId="{D0F5388B-C006-42CB-9EBD-4B5EC11FC622}">
      <dsp:nvSpPr>
        <dsp:cNvPr id="0" name=""/>
        <dsp:cNvSpPr/>
      </dsp:nvSpPr>
      <dsp:spPr>
        <a:xfrm>
          <a:off x="2670974" y="1776531"/>
          <a:ext cx="2427592" cy="1456555"/>
        </a:xfrm>
        <a:prstGeom prst="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Who is informed?</a:t>
          </a:r>
          <a:endParaRPr lang="en-US" sz="20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670974" y="1776531"/>
        <a:ext cx="2427592" cy="1456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EEBD0-C1B3-48F6-8E41-96547E2E49C9}">
      <dsp:nvSpPr>
        <dsp:cNvPr id="0" name=""/>
        <dsp:cNvSpPr/>
      </dsp:nvSpPr>
      <dsp:spPr>
        <a:xfrm>
          <a:off x="1637379" y="221513"/>
          <a:ext cx="1682724" cy="1682724"/>
        </a:xfrm>
        <a:prstGeom prst="pieWedge">
          <a:avLst/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Forming</a:t>
          </a:r>
          <a:endParaRPr lang="en-US" sz="15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130237" y="714371"/>
        <a:ext cx="1189866" cy="1189866"/>
      </dsp:txXfrm>
    </dsp:sp>
    <dsp:sp modelId="{C5B7AB50-784F-43F6-92B3-3313EC72F53A}">
      <dsp:nvSpPr>
        <dsp:cNvPr id="0" name=""/>
        <dsp:cNvSpPr/>
      </dsp:nvSpPr>
      <dsp:spPr>
        <a:xfrm rot="5400000">
          <a:off x="3397827" y="221513"/>
          <a:ext cx="1682724" cy="1682724"/>
        </a:xfrm>
        <a:prstGeom prst="pieWedge">
          <a:avLst/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Storming</a:t>
          </a:r>
          <a:endParaRPr lang="en-US" sz="15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-5400000">
        <a:off x="3397827" y="714371"/>
        <a:ext cx="1189866" cy="1189866"/>
      </dsp:txXfrm>
    </dsp:sp>
    <dsp:sp modelId="{1C8744BF-7433-4EA7-A2E9-22B0359D6F7A}">
      <dsp:nvSpPr>
        <dsp:cNvPr id="0" name=""/>
        <dsp:cNvSpPr/>
      </dsp:nvSpPr>
      <dsp:spPr>
        <a:xfrm rot="10800000">
          <a:off x="3397827" y="1981961"/>
          <a:ext cx="1682724" cy="1682724"/>
        </a:xfrm>
        <a:prstGeom prst="pieWedge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Norming</a:t>
          </a:r>
          <a:endParaRPr lang="en-US" sz="15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3397827" y="1981961"/>
        <a:ext cx="1189866" cy="1189866"/>
      </dsp:txXfrm>
    </dsp:sp>
    <dsp:sp modelId="{47149DFA-8764-402B-BB99-0C8E950CA95C}">
      <dsp:nvSpPr>
        <dsp:cNvPr id="0" name=""/>
        <dsp:cNvSpPr/>
      </dsp:nvSpPr>
      <dsp:spPr>
        <a:xfrm rot="16200000">
          <a:off x="1637379" y="1981961"/>
          <a:ext cx="1682724" cy="1682724"/>
        </a:xfrm>
        <a:prstGeom prst="pieWedge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Performing</a:t>
          </a:r>
          <a:endParaRPr lang="en-US" sz="15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5400000">
        <a:off x="2130237" y="1981961"/>
        <a:ext cx="1189866" cy="1189866"/>
      </dsp:txXfrm>
    </dsp:sp>
    <dsp:sp modelId="{A30C8964-012A-46CF-AFD3-12DF7F577FA1}">
      <dsp:nvSpPr>
        <dsp:cNvPr id="0" name=""/>
        <dsp:cNvSpPr/>
      </dsp:nvSpPr>
      <dsp:spPr>
        <a:xfrm>
          <a:off x="2816943" y="1374620"/>
          <a:ext cx="1084045" cy="942648"/>
        </a:xfrm>
        <a:prstGeom prst="circularArrow">
          <a:avLst/>
        </a:prstGeom>
        <a:solidFill>
          <a:srgbClr val="F3BE5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BC159A2-169B-4905-BE5E-2FABB1A36042}">
      <dsp:nvSpPr>
        <dsp:cNvPr id="0" name=""/>
        <dsp:cNvSpPr/>
      </dsp:nvSpPr>
      <dsp:spPr>
        <a:xfrm rot="10800000">
          <a:off x="2816943" y="1568930"/>
          <a:ext cx="1084045" cy="942648"/>
        </a:xfrm>
        <a:prstGeom prst="circularArrow">
          <a:avLst/>
        </a:prstGeom>
        <a:solidFill>
          <a:srgbClr val="F3BE5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Measurements and observations used to describe the health system outcomes, processes and patient experiences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Benefits of a</a:t>
            </a:r>
            <a:r>
              <a:rPr lang="en-US" baseline="0" dirty="0" smtClean="0"/>
              <a:t> stable system: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Costs and quality are predicable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Productivity is at maximum and costs are minimum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Effect of change can be measured with greater speed and reliability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PDSA tests of change can be more efficiently used to identify changes that result in improvement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 stable process provides a good argument for altering specifications that can’t be met economically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1"/>
            <a:ext cx="5867400" cy="990600"/>
          </a:xfrm>
        </p:spPr>
        <p:txBody>
          <a:bodyPr/>
          <a:lstStyle/>
          <a:p>
            <a:r>
              <a:rPr lang="en-US" dirty="0"/>
              <a:t>Module 2 Part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038601"/>
            <a:ext cx="5486400" cy="1084006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en-US" dirty="0">
                <a:solidFill>
                  <a:schemeClr val="tx1"/>
                </a:solidFill>
              </a:rPr>
              <a:t>Quality Improvement Teams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i="1" dirty="0">
                <a:solidFill>
                  <a:schemeClr val="tx1"/>
                </a:solidFill>
              </a:rPr>
              <a:t>Why and What?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540" y="5337924"/>
            <a:ext cx="8382000" cy="763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Adapted from: </a:t>
            </a:r>
          </a:p>
          <a:p>
            <a:r>
              <a:rPr lang="en-US" b="1" dirty="0"/>
              <a:t>The Health Resources and Services Administration (HRSA) </a:t>
            </a:r>
            <a:r>
              <a:rPr lang="en-US" dirty="0"/>
              <a:t>Quality Toolkit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55719"/>
            <a:ext cx="8001000" cy="4038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Provide an effective environment for the meeting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Clarify the purpose and objectives of the meeting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Assign someone to be the timekeeper and recorder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Review the prior meeting's action list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Review the meeting agenda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Work through the agenda items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Review the meeting record 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Develop the items that should be included on the next meeting agenda</a:t>
            </a:r>
          </a:p>
          <a:p>
            <a:pPr marL="171450" lvl="0" indent="-171450" defTabSz="685800">
              <a:lnSpc>
                <a:spcPct val="110000"/>
              </a:lnSpc>
              <a:spcBef>
                <a:spcPts val="9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Evaluate the </a:t>
            </a:r>
            <a:r>
              <a:rPr lang="en-US" sz="18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meeting</a:t>
            </a:r>
            <a:endParaRPr lang="en-US" sz="18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72496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Establishing an Effective Team Meeting Process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964" y="55735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Tips from Successful Teams</a:t>
            </a:r>
          </a:p>
        </p:txBody>
      </p:sp>
    </p:spTree>
    <p:extLst>
      <p:ext uri="{BB962C8B-B14F-4D97-AF65-F5344CB8AC3E}">
        <p14:creationId xmlns:p14="http://schemas.microsoft.com/office/powerpoint/2010/main" val="3512453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44210"/>
            <a:ext cx="8001000" cy="2971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Key activities and decisions are reached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Actions needed before the next meeting are identified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Suggestions for improvements to be embraced during the next meeting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Meeting Outcomes/Actions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964" y="55735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Tips from Successful Teams</a:t>
            </a:r>
          </a:p>
        </p:txBody>
      </p:sp>
    </p:spTree>
    <p:extLst>
      <p:ext uri="{BB962C8B-B14F-4D97-AF65-F5344CB8AC3E}">
        <p14:creationId xmlns:p14="http://schemas.microsoft.com/office/powerpoint/2010/main" val="2252509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6310" y="804782"/>
            <a:ext cx="7886700" cy="102155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Stages of Team Growth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92838856"/>
              </p:ext>
            </p:extLst>
          </p:nvPr>
        </p:nvGraphicFramePr>
        <p:xfrm>
          <a:off x="1066800" y="1600200"/>
          <a:ext cx="6717932" cy="388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83014" y="2170476"/>
            <a:ext cx="26201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Understanding how team decisions are made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Purpose clear but relationships are still a work in progress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8891" y="3775407"/>
            <a:ext cx="2376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Relationships are now understood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Team commitment present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Work to optimize team process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068" y="3813088"/>
            <a:ext cx="24288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Team is committed to performing well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Focus is on being strategic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Team runs well with little oversight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572" y="2224711"/>
            <a:ext cx="24288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High degree of guidance needed from leader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Individual roles unclear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Processes not yet well established</a:t>
            </a:r>
          </a:p>
        </p:txBody>
      </p:sp>
    </p:spTree>
    <p:extLst>
      <p:ext uri="{BB962C8B-B14F-4D97-AF65-F5344CB8AC3E}">
        <p14:creationId xmlns:p14="http://schemas.microsoft.com/office/powerpoint/2010/main" val="184443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73706"/>
            <a:ext cx="7848600" cy="2209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Tools should be used to manage a well-functioning team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 well-functioning team directly correlates to a successful completion of the project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Summary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922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40968"/>
            <a:ext cx="8001000" cy="4038600"/>
          </a:xfrm>
        </p:spPr>
        <p:txBody>
          <a:bodyPr>
            <a:normAutofit/>
          </a:bodyPr>
          <a:lstStyle/>
          <a:p>
            <a:r>
              <a:rPr lang="en-US" sz="2800" dirty="0"/>
              <a:t>Why - Define the importance of a team in Quality Improvement</a:t>
            </a:r>
          </a:p>
          <a:p>
            <a:r>
              <a:rPr lang="en-US" sz="2800" dirty="0"/>
              <a:t>What - Review roles of team members </a:t>
            </a:r>
          </a:p>
          <a:p>
            <a:r>
              <a:rPr lang="en-US" sz="2800" dirty="0"/>
              <a:t>Discuss tips for successfully functioning teams</a:t>
            </a:r>
          </a:p>
          <a:p>
            <a:pPr lvl="1"/>
            <a:r>
              <a:rPr lang="en-US" sz="2400" dirty="0"/>
              <a:t>Meeting agenda</a:t>
            </a:r>
          </a:p>
          <a:p>
            <a:pPr lvl="1"/>
            <a:r>
              <a:rPr lang="en-US" sz="2400" dirty="0"/>
              <a:t>Meeting process</a:t>
            </a:r>
          </a:p>
          <a:p>
            <a:pPr lvl="1"/>
            <a:r>
              <a:rPr lang="en-US" sz="2400" dirty="0"/>
              <a:t>Meeting outcomes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200" dirty="0"/>
              <a:t>Learning Objectives</a:t>
            </a:r>
            <a:br>
              <a:rPr lang="en-US" sz="2200" dirty="0"/>
            </a:br>
            <a:r>
              <a:rPr lang="en-US" sz="2200" b="1" dirty="0"/>
              <a:t>Module 2 </a:t>
            </a:r>
            <a:r>
              <a:rPr lang="en-US" sz="2200" dirty="0"/>
              <a:t>Part 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99960"/>
            <a:ext cx="8001000" cy="3581400"/>
          </a:xfrm>
        </p:spPr>
        <p:txBody>
          <a:bodyPr>
            <a:normAutofit/>
          </a:bodyPr>
          <a:lstStyle/>
          <a:p>
            <a:r>
              <a:rPr lang="en-US" sz="2800" dirty="0"/>
              <a:t>The responsibilities of the team are to </a:t>
            </a:r>
          </a:p>
          <a:p>
            <a:pPr lvl="1"/>
            <a:r>
              <a:rPr lang="en-US" sz="2400" dirty="0"/>
              <a:t>Design </a:t>
            </a:r>
          </a:p>
          <a:p>
            <a:pPr lvl="1"/>
            <a:r>
              <a:rPr lang="en-US" sz="2400" dirty="0"/>
              <a:t>Manage</a:t>
            </a:r>
          </a:p>
          <a:p>
            <a:pPr lvl="1"/>
            <a:r>
              <a:rPr lang="en-US" sz="2400" dirty="0"/>
              <a:t>Monitor performance improvement activities</a:t>
            </a:r>
          </a:p>
          <a:p>
            <a:r>
              <a:rPr lang="en-US" sz="2800" dirty="0"/>
              <a:t>A well-functioning team directly correlates to a successful completion of the project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Guide the 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480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29462"/>
            <a:ext cx="8001000" cy="3657600"/>
          </a:xfrm>
        </p:spPr>
        <p:txBody>
          <a:bodyPr>
            <a:normAutofit/>
          </a:bodyPr>
          <a:lstStyle/>
          <a:p>
            <a:r>
              <a:rPr lang="en-US" sz="2800" dirty="0"/>
              <a:t>Introduce the members </a:t>
            </a:r>
          </a:p>
          <a:p>
            <a:r>
              <a:rPr lang="en-US" sz="2800" dirty="0"/>
              <a:t>Identify team roles</a:t>
            </a:r>
          </a:p>
          <a:p>
            <a:r>
              <a:rPr lang="en-US" sz="2800" dirty="0"/>
              <a:t>Clarify why improvement is necessary</a:t>
            </a:r>
          </a:p>
          <a:p>
            <a:r>
              <a:rPr lang="en-US" sz="2800" dirty="0"/>
              <a:t>Define the aim for improvement</a:t>
            </a:r>
          </a:p>
          <a:p>
            <a:r>
              <a:rPr lang="en-US" sz="2800" dirty="0"/>
              <a:t>Discuss tools that the team will be using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Orient the Team to the 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815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286000"/>
            <a:ext cx="3581400" cy="268605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11472"/>
            <a:ext cx="8001000" cy="4419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000" dirty="0"/>
              <a:t>Review processes related to HF 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1800" dirty="0"/>
              <a:t>Use the latest guidelines for care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1800" dirty="0"/>
              <a:t>Order sets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1800" dirty="0"/>
              <a:t>Pathways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1800" dirty="0"/>
              <a:t>Patient education materials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1800" dirty="0"/>
              <a:t>Staff education materials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000" dirty="0"/>
              <a:t>Identify gaps 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000" dirty="0"/>
              <a:t>Create an action plan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000" dirty="0"/>
              <a:t>Monitor data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000" dirty="0"/>
              <a:t>Make changes based on the </a:t>
            </a:r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Identify Team Activities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217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Define Roles and Responsibilities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66800" y="2123772"/>
            <a:ext cx="7618222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100" dirty="0" smtClean="0">
                <a:solidFill>
                  <a:schemeClr val="tx1"/>
                </a:solidFill>
              </a:rPr>
              <a:t>RACI is an acronym that stands for responsible, accountable, consulted, and informed. </a:t>
            </a:r>
            <a:r>
              <a:rPr lang="en-US" sz="1800" dirty="0">
                <a:solidFill>
                  <a:schemeClr val="bg1"/>
                </a:solidFill>
              </a:rPr>
              <a:t>A</a:t>
            </a:r>
            <a:endParaRPr lang="en-US" sz="18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2130097"/>
              </p:ext>
            </p:extLst>
          </p:nvPr>
        </p:nvGraphicFramePr>
        <p:xfrm>
          <a:off x="1991035" y="2971800"/>
          <a:ext cx="509919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61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78620"/>
            <a:ext cx="7924800" cy="3657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9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Successful teams emphasize the importance of an organized infrastructure to support the work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9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 following tools help teams be successful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900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Ground rules 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900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Agenda content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900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Team meeting processes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900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Meeting outcomes and actions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609600"/>
          </a:xfrm>
        </p:spPr>
        <p:txBody>
          <a:bodyPr>
            <a:noAutofit/>
          </a:bodyPr>
          <a:lstStyle/>
          <a:p>
            <a:r>
              <a:rPr lang="en-US" sz="2400" dirty="0"/>
              <a:t>Characteristics of Successful Teams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457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563562"/>
          </a:xfrm>
        </p:spPr>
        <p:txBody>
          <a:bodyPr>
            <a:noAutofit/>
          </a:bodyPr>
          <a:lstStyle/>
          <a:p>
            <a:r>
              <a:rPr lang="en-US" sz="2400" b="1" dirty="0"/>
              <a:t>Setting Ground Rules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1956" y="2209800"/>
            <a:ext cx="4003844" cy="3363610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2064" indent="-265176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Start on time, end on time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Prepare agenda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Have objective and expected outcomes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Parking lot for unrelated discussion items 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Complete action items 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Set expectations for speaking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Reinforce team member equality</a:t>
            </a:r>
          </a:p>
          <a:p>
            <a:pPr marL="171450" marR="0" lvl="0" indent="-171450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Leave rank at the door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953000" y="2209800"/>
            <a:ext cx="3962400" cy="3505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2064" indent="-265176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Be present!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Listen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actively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Address conflict-deal with the issue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Turn off cell phones/pagers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Notify the team in advance of absence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Be a participant, not a lurker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Keep what's said in the room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Have fun - not at another’s expense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29460"/>
            <a:ext cx="8001000" cy="3124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9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Effective team meetings start with a well-planned agenda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9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 team leader should estimate the amount of time for each topic when preparing the agenda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9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 ability to estimate the time improves with practice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9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Using the ground rules, the team members should agree to adjust the time whenever necessary to accomplish their goals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926690"/>
            <a:ext cx="3276600" cy="9906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Developing </a:t>
            </a:r>
            <a:r>
              <a:rPr lang="en-US" sz="2400" b="1" dirty="0"/>
              <a:t>a Meeting Agenda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15964" y="55735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Tips from Successful Teams</a:t>
            </a:r>
          </a:p>
        </p:txBody>
      </p:sp>
    </p:spTree>
    <p:extLst>
      <p:ext uri="{BB962C8B-B14F-4D97-AF65-F5344CB8AC3E}">
        <p14:creationId xmlns:p14="http://schemas.microsoft.com/office/powerpoint/2010/main" val="2619542471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9512</TotalTime>
  <Words>612</Words>
  <Application>Microsoft Office PowerPoint</Application>
  <PresentationFormat>On-screen Show (4:3)</PresentationFormat>
  <Paragraphs>115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.HelveticaNeueDeskInterface-Regular</vt:lpstr>
      <vt:lpstr>Arial</vt:lpstr>
      <vt:lpstr>Calibri</vt:lpstr>
      <vt:lpstr>Language of data Presentation</vt:lpstr>
      <vt:lpstr>Module 2 Part I</vt:lpstr>
      <vt:lpstr>Learning Objectives Module 2 Part 1</vt:lpstr>
      <vt:lpstr>Guide the Work</vt:lpstr>
      <vt:lpstr>Orient the Team to the Work</vt:lpstr>
      <vt:lpstr>Identify Team Activities</vt:lpstr>
      <vt:lpstr>Define Roles and Responsibilities</vt:lpstr>
      <vt:lpstr>Characteristics of Successful Teams </vt:lpstr>
      <vt:lpstr>Setting Ground Rules</vt:lpstr>
      <vt:lpstr>Developing a Meeting Agenda</vt:lpstr>
      <vt:lpstr>Establishing an Effective Team Meeting Process</vt:lpstr>
      <vt:lpstr>Meeting Outcomes/Actions</vt:lpstr>
      <vt:lpstr>PowerPoint Presentation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162</cp:revision>
  <dcterms:created xsi:type="dcterms:W3CDTF">2015-10-23T20:51:38Z</dcterms:created>
  <dcterms:modified xsi:type="dcterms:W3CDTF">2017-12-01T14:37:16Z</dcterms:modified>
</cp:coreProperties>
</file>