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6" r:id="rId2"/>
    <p:sldId id="261" r:id="rId3"/>
    <p:sldId id="260" r:id="rId4"/>
    <p:sldId id="257" r:id="rId5"/>
    <p:sldId id="294" r:id="rId6"/>
    <p:sldId id="295" r:id="rId7"/>
    <p:sldId id="296" r:id="rId8"/>
    <p:sldId id="297" r:id="rId9"/>
    <p:sldId id="293" r:id="rId10"/>
    <p:sldId id="298" r:id="rId11"/>
    <p:sldId id="299" r:id="rId12"/>
    <p:sldId id="300" r:id="rId13"/>
    <p:sldId id="301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DA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504"/>
    <p:restoredTop sz="82596" autoAdjust="0"/>
  </p:normalViewPr>
  <p:slideViewPr>
    <p:cSldViewPr>
      <p:cViewPr varScale="1">
        <p:scale>
          <a:sx n="65" d="100"/>
          <a:sy n="65" d="100"/>
        </p:scale>
        <p:origin x="732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885479-A69A-3643-B4F3-27A29E195752}" type="datetimeFigureOut">
              <a:rPr lang="en-US" smtClean="0"/>
              <a:t>11/30/2017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F83CF4-7647-B846-AC43-EEEF2A170B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5529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Measurements and observations used to describe the health system outcomes, processes and patient experiences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35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a</a:t>
            </a:r>
            <a:r>
              <a:rPr lang="en-US" baseline="0" dirty="0" smtClean="0"/>
              <a:t> stable system: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Costs and quality are predicable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Productivity is at maximum and costs are minimum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Effect of change can be measured with greater speed and reliability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PDSA tests of change can be more efficiently used to identify changes that result in improvement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stable process provides a good argument for altering specifications that can’t be met economically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9341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Measurements and observations used to describe the health system outcomes, processes and patient experiences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1609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Measurements and observations used to describe the health system outcomes, processes and patient experiences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701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a</a:t>
            </a:r>
            <a:r>
              <a:rPr lang="en-US" baseline="0" dirty="0" smtClean="0"/>
              <a:t> stable system: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Costs and quality are predicable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Productivity is at maximum and costs are minimum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Effect of change can be measured with greater speed and reliability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PDSA tests of change can be more efficiently used to identify changes that result in improvement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stable process provides a good argument for altering specifications that can’t be met economically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4546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aseline="0" dirty="0"/>
              <a:t>Measurements and observations used to describe the health system outcomes, processes and patient experiences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3840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Benefits of a</a:t>
            </a:r>
            <a:r>
              <a:rPr lang="en-US" baseline="0" dirty="0" smtClean="0"/>
              <a:t> stable system: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Costs and quality are predicable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Productivity is at maximum and costs are minimum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Effect of change can be measured with greater speed and reliability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PDSA tests of change can be more efficiently used to identify changes that result in improvement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A stable process provides a good argument for altering specifications that can’t be met economically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F83CF4-7647-B846-AC43-EEEF2A170B8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717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800" y="3200400"/>
            <a:ext cx="8382000" cy="1600199"/>
          </a:xfrm>
        </p:spPr>
        <p:txBody>
          <a:bodyPr/>
          <a:lstStyle>
            <a:lvl1pPr algn="l">
              <a:defRPr b="1" baseline="0"/>
            </a:lvl1pPr>
          </a:lstStyle>
          <a:p>
            <a:r>
              <a:rPr lang="en-US" dirty="0"/>
              <a:t>PRESENTATION </a:t>
            </a:r>
            <a:br>
              <a:rPr lang="en-US" dirty="0"/>
            </a:br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4953000"/>
            <a:ext cx="6400800" cy="609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9CE565-B6ED-4EFC-86DA-70B9D7DFB86B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50D618-719B-498B-83FF-BED5B87DA2B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609600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2" descr="\\BRENDA\kompleks file server\All Client Projects\The Language of Data\Prepped Files\final-logo-colored.png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4630" y="1676400"/>
            <a:ext cx="3722570" cy="1295400"/>
          </a:xfrm>
          <a:prstGeom prst="rect">
            <a:avLst/>
          </a:prstGeom>
          <a:noFill/>
        </p:spPr>
      </p:pic>
      <p:sp>
        <p:nvSpPr>
          <p:cNvPr id="12" name="Rectangle 11"/>
          <p:cNvSpPr/>
          <p:nvPr userDrawn="1"/>
        </p:nvSpPr>
        <p:spPr>
          <a:xfrm>
            <a:off x="0" y="228600"/>
            <a:ext cx="9144000" cy="304800"/>
          </a:xfrm>
          <a:prstGeom prst="rect">
            <a:avLst/>
          </a:prstGeom>
          <a:solidFill>
            <a:srgbClr val="D7B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2057400"/>
            <a:ext cx="7239000" cy="452596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2" name="Picture 11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143000"/>
            <a:ext cx="2209800" cy="48736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228600"/>
            <a:ext cx="3581400" cy="5791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553200"/>
            <a:ext cx="3581400" cy="304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B0F0"/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019800"/>
            <a:ext cx="35814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35814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ontent Placeholder 18"/>
          <p:cNvSpPr>
            <a:spLocks noGrp="1"/>
          </p:cNvSpPr>
          <p:nvPr>
            <p:ph sz="quarter" idx="10" hasCustomPrompt="1"/>
          </p:nvPr>
        </p:nvSpPr>
        <p:spPr>
          <a:xfrm>
            <a:off x="3810000" y="4191000"/>
            <a:ext cx="4953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TRANSITION SLIDE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1" hasCustomPrompt="1"/>
          </p:nvPr>
        </p:nvSpPr>
        <p:spPr>
          <a:xfrm>
            <a:off x="3810000" y="4876800"/>
            <a:ext cx="3962400" cy="914400"/>
          </a:xfrm>
        </p:spPr>
        <p:txBody>
          <a:bodyPr>
            <a:normAutofit/>
          </a:bodyPr>
          <a:lstStyle>
            <a:lvl1pPr>
              <a:buNone/>
              <a:defRPr sz="1800" baseline="0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3" name="Content Placeholder 22"/>
          <p:cNvSpPr>
            <a:spLocks noGrp="1"/>
          </p:cNvSpPr>
          <p:nvPr>
            <p:ph sz="quarter" idx="12" hasCustomPrompt="1"/>
          </p:nvPr>
        </p:nvSpPr>
        <p:spPr>
          <a:xfrm>
            <a:off x="838200" y="1600200"/>
            <a:ext cx="2286000" cy="3200400"/>
          </a:xfrm>
        </p:spPr>
        <p:txBody>
          <a:bodyPr>
            <a:normAutofit/>
          </a:bodyPr>
          <a:lstStyle>
            <a:lvl1pPr>
              <a:buNone/>
              <a:defRPr sz="20000" b="1">
                <a:solidFill>
                  <a:schemeClr val="accent1">
                    <a:lumMod val="90000"/>
                    <a:lumOff val="10000"/>
                  </a:schemeClr>
                </a:solidFill>
              </a:defRPr>
            </a:lvl1pPr>
          </a:lstStyle>
          <a:p>
            <a:pPr lvl="0"/>
            <a:r>
              <a:rPr lang="en-US" dirty="0"/>
              <a:t>1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pic>
        <p:nvPicPr>
          <p:cNvPr id="13" name="Picture 12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143000"/>
            <a:ext cx="2209800" cy="48736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609600" y="2362200"/>
            <a:ext cx="2667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17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609600" y="3124200"/>
            <a:ext cx="26670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sp>
        <p:nvSpPr>
          <p:cNvPr id="18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3429000" y="2362200"/>
            <a:ext cx="2667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3429000" y="3124200"/>
            <a:ext cx="26670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4" hasCustomPrompt="1"/>
          </p:nvPr>
        </p:nvSpPr>
        <p:spPr>
          <a:xfrm>
            <a:off x="6248400" y="2362200"/>
            <a:ext cx="26670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5" hasCustomPrompt="1"/>
          </p:nvPr>
        </p:nvSpPr>
        <p:spPr>
          <a:xfrm>
            <a:off x="6248400" y="3124200"/>
            <a:ext cx="26670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pic>
        <p:nvPicPr>
          <p:cNvPr id="14" name="Picture 13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  <p:sp>
        <p:nvSpPr>
          <p:cNvPr id="15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2362200"/>
            <a:ext cx="37338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914400" y="3124200"/>
            <a:ext cx="37338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sp>
        <p:nvSpPr>
          <p:cNvPr id="19" name="Text Placeholder 15"/>
          <p:cNvSpPr>
            <a:spLocks noGrp="1"/>
          </p:cNvSpPr>
          <p:nvPr>
            <p:ph type="body" sz="quarter" idx="12" hasCustomPrompt="1"/>
          </p:nvPr>
        </p:nvSpPr>
        <p:spPr>
          <a:xfrm>
            <a:off x="4876800" y="2362200"/>
            <a:ext cx="37338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20" name="Text Placeholder 15"/>
          <p:cNvSpPr>
            <a:spLocks noGrp="1"/>
          </p:cNvSpPr>
          <p:nvPr>
            <p:ph type="body" sz="quarter" idx="13" hasCustomPrompt="1"/>
          </p:nvPr>
        </p:nvSpPr>
        <p:spPr>
          <a:xfrm>
            <a:off x="4876800" y="3124200"/>
            <a:ext cx="3733800" cy="33528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cxnSp>
        <p:nvCxnSpPr>
          <p:cNvPr id="21" name="Straight Connector 20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1447800" y="1143000"/>
            <a:ext cx="2209800" cy="487362"/>
          </a:xfrm>
        </p:spPr>
        <p:txBody>
          <a:bodyPr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 goes here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6629400"/>
            <a:ext cx="9144000" cy="2286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096000"/>
            <a:ext cx="9144000" cy="5334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91440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228600"/>
            <a:ext cx="9144000" cy="304800"/>
          </a:xfrm>
          <a:prstGeom prst="rect">
            <a:avLst/>
          </a:prstGeom>
          <a:solidFill>
            <a:srgbClr val="D7BC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1143000" y="1905000"/>
            <a:ext cx="6705600" cy="2971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0"/>
            <a:ext cx="8763000" cy="6858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1" name="Title 1"/>
          <p:cNvSpPr txBox="1">
            <a:spLocks/>
          </p:cNvSpPr>
          <p:nvPr userDrawn="1"/>
        </p:nvSpPr>
        <p:spPr>
          <a:xfrm>
            <a:off x="1447800" y="1143000"/>
            <a:ext cx="2209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Picture 11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1000" y="1905000"/>
            <a:ext cx="3886200" cy="49530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Drag picture to placeholder or click icon to add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267200"/>
            <a:ext cx="381000" cy="25908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 userDrawn="1"/>
        </p:nvSpPr>
        <p:spPr>
          <a:xfrm>
            <a:off x="0" y="1676400"/>
            <a:ext cx="381000" cy="2590800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 userDrawn="1"/>
        </p:nvSpPr>
        <p:spPr>
          <a:xfrm>
            <a:off x="0" y="0"/>
            <a:ext cx="381000" cy="11430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 userDrawn="1"/>
        </p:nvSpPr>
        <p:spPr>
          <a:xfrm>
            <a:off x="0" y="990600"/>
            <a:ext cx="4267200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accent1">
                  <a:lumMod val="90000"/>
                  <a:lumOff val="10000"/>
                </a:schemeClr>
              </a:solidFill>
            </a:endParaRPr>
          </a:p>
        </p:txBody>
      </p:sp>
      <p:cxnSp>
        <p:nvCxnSpPr>
          <p:cNvPr id="17" name="Straight Connector 16"/>
          <p:cNvCxnSpPr/>
          <p:nvPr userDrawn="1"/>
        </p:nvCxnSpPr>
        <p:spPr>
          <a:xfrm rot="5400000">
            <a:off x="952500" y="1409700"/>
            <a:ext cx="533400" cy="1588"/>
          </a:xfrm>
          <a:prstGeom prst="line">
            <a:avLst/>
          </a:prstGeom>
          <a:ln>
            <a:solidFill>
              <a:schemeClr val="bg1">
                <a:lumMod val="95000"/>
              </a:schemeClr>
            </a:solidFill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8" name="Title 1"/>
          <p:cNvSpPr txBox="1">
            <a:spLocks/>
          </p:cNvSpPr>
          <p:nvPr userDrawn="1"/>
        </p:nvSpPr>
        <p:spPr>
          <a:xfrm>
            <a:off x="1447800" y="1143000"/>
            <a:ext cx="2209800" cy="487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2000">
                <a:solidFill>
                  <a:schemeClr val="bg1"/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Title goes here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Text Placeholder 15"/>
          <p:cNvSpPr>
            <a:spLocks noGrp="1"/>
          </p:cNvSpPr>
          <p:nvPr>
            <p:ph type="body" sz="quarter" idx="10" hasCustomPrompt="1"/>
          </p:nvPr>
        </p:nvSpPr>
        <p:spPr>
          <a:xfrm>
            <a:off x="4724400" y="1143000"/>
            <a:ext cx="3733800" cy="609600"/>
          </a:xfrm>
        </p:spPr>
        <p:txBody>
          <a:bodyPr/>
          <a:lstStyle>
            <a:lvl1pPr>
              <a:buNone/>
              <a:defRPr b="1" baseline="0"/>
            </a:lvl1pPr>
          </a:lstStyle>
          <a:p>
            <a:pPr lvl="0"/>
            <a:r>
              <a:rPr lang="en-US" dirty="0"/>
              <a:t>Title here</a:t>
            </a:r>
          </a:p>
          <a:p>
            <a:pPr lvl="0"/>
            <a:endParaRPr lang="en-US" dirty="0"/>
          </a:p>
        </p:txBody>
      </p:sp>
      <p:sp>
        <p:nvSpPr>
          <p:cNvPr id="22" name="Text Placeholder 15"/>
          <p:cNvSpPr>
            <a:spLocks noGrp="1"/>
          </p:cNvSpPr>
          <p:nvPr>
            <p:ph type="body" sz="quarter" idx="11" hasCustomPrompt="1"/>
          </p:nvPr>
        </p:nvSpPr>
        <p:spPr>
          <a:xfrm>
            <a:off x="4724400" y="1905000"/>
            <a:ext cx="3733800" cy="4953000"/>
          </a:xfrm>
        </p:spPr>
        <p:txBody>
          <a:bodyPr>
            <a:normAutofit/>
          </a:bodyPr>
          <a:lstStyle>
            <a:lvl1pPr>
              <a:buNone/>
              <a:defRPr sz="1800" b="0" baseline="0"/>
            </a:lvl1pPr>
          </a:lstStyle>
          <a:p>
            <a:pPr lvl="0"/>
            <a:r>
              <a:rPr lang="en-US" sz="1800" b="0" dirty="0"/>
              <a:t>Text goes here</a:t>
            </a:r>
            <a:endParaRPr lang="en-US" dirty="0"/>
          </a:p>
        </p:txBody>
      </p:sp>
      <p:pic>
        <p:nvPicPr>
          <p:cNvPr id="23" name="Picture 22" descr="logo-boxes-01-01-01.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58000" y="-152400"/>
            <a:ext cx="3103417" cy="274320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9CE565-B6ED-4EFC-86DA-70B9D7DFB86B}" type="datetimeFigureOut">
              <a:rPr lang="en-US" smtClean="0"/>
              <a:pPr/>
              <a:t>11/30/2017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50D618-719B-498B-83FF-BED5B87DA2B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200400"/>
            <a:ext cx="8077200" cy="1600199"/>
          </a:xfrm>
        </p:spPr>
        <p:txBody>
          <a:bodyPr>
            <a:noAutofit/>
          </a:bodyPr>
          <a:lstStyle/>
          <a:p>
            <a:r>
              <a:rPr lang="en-US" dirty="0"/>
              <a:t>Module 1 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74574"/>
            <a:ext cx="8001000" cy="762000"/>
          </a:xfrm>
        </p:spPr>
        <p:txBody>
          <a:bodyPr>
            <a:normAutofit/>
          </a:bodyPr>
          <a:lstStyle/>
          <a:p>
            <a:pPr algn="l"/>
            <a:r>
              <a:rPr lang="en-US" dirty="0"/>
              <a:t>Overview of Improvement Science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ide10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177" y="1295400"/>
            <a:ext cx="7813062" cy="419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89746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3578" y="922764"/>
            <a:ext cx="7886700" cy="666592"/>
          </a:xfrm>
          <a:prstGeom prst="rect">
            <a:avLst/>
          </a:prstGeom>
        </p:spPr>
        <p:txBody>
          <a:bodyPr vert="horz" lIns="0" tIns="45720" rIns="0" bIns="45720" rtlCol="0" anchor="t" anchorCtr="0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>
                <a:solidFill>
                  <a:srgbClr val="B31D26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pPr marL="0" marR="0" lvl="0" indent="0" algn="l" defTabSz="68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rgbClr val="B31D26"/>
                </a:solidFill>
                <a:effectLst/>
                <a:uLnTx/>
                <a:uFillTx/>
                <a:latin typeface="Arial" charset="0"/>
                <a:cs typeface="Arial" charset="0"/>
              </a:rPr>
              <a:t>Quality Measurement Plots Data Over Time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B31D26"/>
              </a:solidFill>
              <a:effectLst/>
              <a:uLnTx/>
              <a:uFillTx/>
              <a:latin typeface="Arial" charset="0"/>
              <a:cs typeface="Arial" charset="0"/>
            </a:endParaRPr>
          </a:p>
        </p:txBody>
      </p:sp>
      <p:pic>
        <p:nvPicPr>
          <p:cNvPr id="5" name="Picture 4" descr="slide1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895198"/>
            <a:ext cx="8229600" cy="215250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98520" y="5574888"/>
            <a:ext cx="732967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kern="0" dirty="0">
                <a:solidFill>
                  <a:srgbClr val="000000"/>
                </a:solidFill>
              </a:rPr>
              <a:t>http://</a:t>
            </a:r>
            <a:r>
              <a:rPr lang="en-US" sz="1200" i="1" kern="0" dirty="0" smtClean="0">
                <a:solidFill>
                  <a:srgbClr val="000000"/>
                </a:solidFill>
              </a:rPr>
              <a:t>www.ihi.org/resources/Pages/HowtoImprove/ScienceofImprovementEstablishingMeasures.aspx</a:t>
            </a:r>
            <a:endParaRPr lang="en-US" sz="1200" i="1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2070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7500" y="990600"/>
            <a:ext cx="6769100" cy="9906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91616" y="1976284"/>
            <a:ext cx="80010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Scorecards combine performance monitoring with targets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" y="2714948"/>
            <a:ext cx="7943812" cy="21618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7199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458200" cy="4572000"/>
          </a:xfrm>
        </p:spPr>
        <p:txBody>
          <a:bodyPr>
            <a:normAutofit/>
          </a:bodyPr>
          <a:lstStyle/>
          <a:p>
            <a:r>
              <a:rPr lang="en-US" sz="2800" dirty="0"/>
              <a:t>QI is needed for improvement in healthcare services and the health status of targeted patient groups</a:t>
            </a:r>
          </a:p>
          <a:p>
            <a:r>
              <a:rPr lang="en-US" sz="2800" dirty="0"/>
              <a:t>The aims of quality address improvement: </a:t>
            </a:r>
          </a:p>
          <a:p>
            <a:pPr lvl="1"/>
            <a:r>
              <a:rPr lang="en-US" sz="2400" dirty="0"/>
              <a:t>Right thing, right time, right way</a:t>
            </a:r>
          </a:p>
          <a:p>
            <a:r>
              <a:rPr lang="en-US" sz="2800" dirty="0"/>
              <a:t>Use a model to guide improvement efforts</a:t>
            </a:r>
          </a:p>
          <a:p>
            <a:r>
              <a:rPr lang="en-US" sz="2800" dirty="0"/>
              <a:t>Recognize measurement challenges to plan for the highest quality data possible</a:t>
            </a:r>
          </a:p>
          <a:p>
            <a:pPr marL="0" lvl="2" indent="0">
              <a:buNone/>
            </a:pPr>
            <a:endParaRPr lang="en-US" sz="20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2743200" cy="563562"/>
          </a:xfrm>
        </p:spPr>
        <p:txBody>
          <a:bodyPr>
            <a:noAutofit/>
          </a:bodyPr>
          <a:lstStyle/>
          <a:p>
            <a:r>
              <a:rPr lang="en-US" sz="3200" dirty="0"/>
              <a:t>Summary</a:t>
            </a:r>
            <a:endParaRPr lang="en-US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00800" y="6019800"/>
            <a:ext cx="251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 smtClean="0"/>
              <a:t>Shewhart, 1931</a:t>
            </a:r>
          </a:p>
          <a:p>
            <a:pPr algn="r"/>
            <a:r>
              <a:rPr lang="en-US" dirty="0" smtClean="0"/>
              <a:t>Deming, 1986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14461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90600" y="2347446"/>
            <a:ext cx="8001000" cy="3124200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1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Discuss “Improvement Science” and “Quality Improvement”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800"/>
              </a:spcBef>
            </a:pPr>
            <a:r>
              <a:rPr lang="en-US" sz="21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Review methodologies for QI: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.HelveticaNeueDeskInterface-Regular" charset="-120"/>
              <a:buChar char="–"/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PDSA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.HelveticaNeueDeskInterface-Regular" charset="-120"/>
              <a:buChar char="–"/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Six Sigma (DMAIC)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600"/>
              </a:spcBef>
              <a:buFont typeface=".HelveticaNeueDeskInterface-Regular" charset="-120"/>
              <a:buChar char="–"/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Lean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95400" y="1143000"/>
            <a:ext cx="2819400" cy="609600"/>
          </a:xfrm>
        </p:spPr>
        <p:txBody>
          <a:bodyPr>
            <a:noAutofit/>
          </a:bodyPr>
          <a:lstStyle/>
          <a:p>
            <a:r>
              <a:rPr lang="en-US" dirty="0"/>
              <a:t>Learning Objectives</a:t>
            </a:r>
            <a:br>
              <a:rPr lang="en-US" dirty="0"/>
            </a:br>
            <a:r>
              <a:rPr lang="en-US" b="1" dirty="0"/>
              <a:t>Module 1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2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057400"/>
            <a:ext cx="8305800" cy="4419600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Quality improvement (QI) = Improvement Science (IS)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QI is </a:t>
            </a:r>
            <a:r>
              <a:rPr lang="en-US" sz="2400" i="1" dirty="0">
                <a:solidFill>
                  <a:srgbClr val="37AE28"/>
                </a:solidFill>
                <a:latin typeface="Arial" charset="0"/>
                <a:cs typeface="Arial" charset="0"/>
              </a:rPr>
              <a:t>measuring processes </a:t>
            </a:r>
            <a:r>
              <a:rPr lang="en-US" sz="2400" dirty="0">
                <a:solidFill>
                  <a:srgbClr val="000000"/>
                </a:solidFill>
                <a:latin typeface="Arial" charset="0"/>
                <a:cs typeface="Arial" charset="0"/>
              </a:rPr>
              <a:t>in health care services and associated change in the health status of targeted patient 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groups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8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The Institute of Medicine (IOM) defines quality in health care as a direct correlation between the </a:t>
            </a:r>
            <a:r>
              <a:rPr lang="en-US" sz="2400" i="1" dirty="0">
                <a:solidFill>
                  <a:srgbClr val="37AE28"/>
                </a:solidFill>
                <a:latin typeface="Arial" charset="0"/>
                <a:cs typeface="Arial" charset="0"/>
              </a:rPr>
              <a:t>level of improved health services and the desired health outcomes</a:t>
            </a:r>
            <a:r>
              <a:rPr lang="en-US" sz="2400" dirty="0">
                <a:solidFill>
                  <a:srgbClr val="37AE28"/>
                </a:solidFill>
                <a:latin typeface="Arial" charset="0"/>
                <a:cs typeface="Arial" charset="0"/>
              </a:rPr>
              <a:t> </a:t>
            </a: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of individuals and populations </a:t>
            </a:r>
            <a:endParaRPr lang="en-US" sz="2400" dirty="0">
              <a:solidFill>
                <a:srgbClr val="000000">
                  <a:lumMod val="85000"/>
                  <a:lumOff val="15000"/>
                </a:srgbClr>
              </a:solidFill>
              <a:latin typeface="Arial" charset="0"/>
              <a:cs typeface="Arial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2743200" cy="685800"/>
          </a:xfrm>
        </p:spPr>
        <p:txBody>
          <a:bodyPr>
            <a:noAutofit/>
          </a:bodyPr>
          <a:lstStyle/>
          <a:p>
            <a:r>
              <a:rPr lang="en-US" dirty="0"/>
              <a:t>What is Quality Improvement (QI)?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45773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8458200" cy="4572000"/>
          </a:xfrm>
        </p:spPr>
        <p:txBody>
          <a:bodyPr>
            <a:normAutofit/>
          </a:bodyPr>
          <a:lstStyle/>
          <a:p>
            <a:r>
              <a:rPr lang="en-US" sz="2600" dirty="0"/>
              <a:t>Six aims of quality</a:t>
            </a:r>
          </a:p>
          <a:p>
            <a:pPr lvl="1"/>
            <a:r>
              <a:rPr lang="en-US" sz="2200" dirty="0"/>
              <a:t>Safe</a:t>
            </a:r>
          </a:p>
          <a:p>
            <a:pPr lvl="1"/>
            <a:r>
              <a:rPr lang="en-US" sz="2200" dirty="0"/>
              <a:t>Timely</a:t>
            </a:r>
          </a:p>
          <a:p>
            <a:pPr lvl="1"/>
            <a:r>
              <a:rPr lang="en-US" sz="2200" dirty="0"/>
              <a:t>Effective</a:t>
            </a:r>
          </a:p>
          <a:p>
            <a:pPr lvl="1"/>
            <a:r>
              <a:rPr lang="en-US" sz="2200" dirty="0"/>
              <a:t>Efficient</a:t>
            </a:r>
          </a:p>
          <a:p>
            <a:pPr lvl="1"/>
            <a:r>
              <a:rPr lang="en-US" sz="2200" dirty="0"/>
              <a:t>Equitable</a:t>
            </a:r>
          </a:p>
          <a:p>
            <a:pPr lvl="1"/>
            <a:r>
              <a:rPr lang="en-US" sz="2200" dirty="0"/>
              <a:t>Patient-Centered</a:t>
            </a:r>
          </a:p>
          <a:p>
            <a:r>
              <a:rPr lang="en-US" sz="2600" dirty="0"/>
              <a:t>Right thing, right time, right way</a:t>
            </a:r>
          </a:p>
          <a:p>
            <a:r>
              <a:rPr lang="en-US" sz="2600" dirty="0"/>
              <a:t>Many </a:t>
            </a:r>
            <a:r>
              <a:rPr lang="en-US" sz="2600" dirty="0" smtClean="0"/>
              <a:t>stakeholders</a:t>
            </a:r>
            <a:endParaRPr lang="en-US" sz="26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2743200" cy="563562"/>
          </a:xfrm>
        </p:spPr>
        <p:txBody>
          <a:bodyPr>
            <a:noAutofit/>
          </a:bodyPr>
          <a:lstStyle/>
          <a:p>
            <a:r>
              <a:rPr lang="en-US" dirty="0"/>
              <a:t>National Quality Definition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72877" y="1048257"/>
            <a:ext cx="3029475" cy="3335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914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175384"/>
            <a:ext cx="8305800" cy="3463416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National Quality Forum (NQF)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The Joint Commission (TJC)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Centers for Medicare and Medicaid Services (CMS)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Agency for Healthcare Research and Quality (AHRQ)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Specialty Registries (ACC, STS)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Moving from Pay to Participate to Pay for Performance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2743200" cy="609600"/>
          </a:xfrm>
        </p:spPr>
        <p:txBody>
          <a:bodyPr>
            <a:normAutofit fontScale="90000"/>
          </a:bodyPr>
          <a:lstStyle/>
          <a:p>
            <a:r>
              <a:rPr lang="en-US" dirty="0"/>
              <a:t>Quality</a:t>
            </a:r>
            <a:br>
              <a:rPr lang="en-US" dirty="0"/>
            </a:br>
            <a:r>
              <a:rPr lang="en-US" b="1" dirty="0"/>
              <a:t>Who decides if quality is achieved?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9130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85800" y="2258291"/>
            <a:ext cx="8305800" cy="4017818"/>
          </a:xfrm>
        </p:spPr>
        <p:txBody>
          <a:bodyPr>
            <a:normAutofit/>
          </a:bodyPr>
          <a:lstStyle/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Improvement science (QI) evaluates cycles of local process change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PDSA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Six Sigma (DMAIC)</a:t>
            </a:r>
          </a:p>
          <a:p>
            <a:pPr marL="514350" lvl="1" indent="-171450" defTabSz="685800">
              <a:lnSpc>
                <a:spcPct val="90000"/>
              </a:lnSpc>
              <a:spcBef>
                <a:spcPts val="375"/>
              </a:spcBef>
              <a:buFont typeface=".HelveticaNeueDeskInterface-Regular" charset="-120"/>
              <a:buChar char="–"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Lean</a:t>
            </a:r>
          </a:p>
          <a:p>
            <a:pPr marL="171450" lvl="0" indent="-171450" defTabSz="685800">
              <a:lnSpc>
                <a:spcPct val="90000"/>
              </a:lnSpc>
              <a:spcBef>
                <a:spcPts val="1100"/>
              </a:spcBef>
            </a:pPr>
            <a:r>
              <a:rPr lang="en-US" sz="24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Implementation science tests effectiveness of QI against control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Randomization of site-based QI studies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Mixed methods (triangulation of quantitative and qualitative data to derive reasons for failure of defect free quality goal)</a:t>
            </a:r>
          </a:p>
          <a:p>
            <a:pPr marL="857250" lvl="2" indent="-171450" defTabSz="685800">
              <a:lnSpc>
                <a:spcPct val="90000"/>
              </a:lnSpc>
              <a:spcBef>
                <a:spcPts val="375"/>
              </a:spcBef>
            </a:pPr>
            <a:r>
              <a:rPr lang="en-US" sz="1800" dirty="0">
                <a:solidFill>
                  <a:srgbClr val="000000">
                    <a:lumMod val="85000"/>
                    <a:lumOff val="15000"/>
                  </a:srgbClr>
                </a:solidFill>
                <a:latin typeface="Arial" charset="0"/>
                <a:cs typeface="Arial" charset="0"/>
              </a:rPr>
              <a:t>Other quasi-experimental designs 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2743200" cy="609600"/>
          </a:xfrm>
        </p:spPr>
        <p:txBody>
          <a:bodyPr>
            <a:noAutofit/>
          </a:bodyPr>
          <a:lstStyle/>
          <a:p>
            <a:r>
              <a:rPr lang="en-US" sz="2400" dirty="0"/>
              <a:t>Approaches in Healthcare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4100077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2057400"/>
            <a:ext cx="5105400" cy="4572000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/>
              <a:t>The model has two parts:</a:t>
            </a:r>
          </a:p>
          <a:p>
            <a:r>
              <a:rPr lang="en-US" sz="2800" dirty="0"/>
              <a:t>Three fundamental questions</a:t>
            </a:r>
          </a:p>
          <a:p>
            <a:pPr lvl="1"/>
            <a:r>
              <a:rPr lang="en-US" sz="2400" dirty="0"/>
              <a:t>Can be addressed in any order</a:t>
            </a:r>
          </a:p>
          <a:p>
            <a:r>
              <a:rPr lang="en-US" sz="2800" dirty="0"/>
              <a:t>The Plan-Do-Study-Act (PDSA) cycle</a:t>
            </a:r>
          </a:p>
          <a:p>
            <a:pPr marL="0" lvl="2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1143000"/>
            <a:ext cx="2743200" cy="563562"/>
          </a:xfrm>
        </p:spPr>
        <p:txBody>
          <a:bodyPr>
            <a:normAutofit fontScale="90000"/>
          </a:bodyPr>
          <a:lstStyle/>
          <a:p>
            <a:r>
              <a:rPr lang="en-US" dirty="0"/>
              <a:t>Science of Improvement</a:t>
            </a:r>
            <a:br>
              <a:rPr lang="en-US" dirty="0"/>
            </a:br>
            <a:r>
              <a:rPr lang="en-US" b="1" dirty="0"/>
              <a:t>How to Improve: The Model for Improvement</a:t>
            </a:r>
            <a:endParaRPr lang="en-US" dirty="0"/>
          </a:p>
        </p:txBody>
      </p:sp>
      <p:pic>
        <p:nvPicPr>
          <p:cNvPr id="5" name="Picture 4" descr="slide9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532" y="2057400"/>
            <a:ext cx="3211448" cy="315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6029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47800" y="990600"/>
            <a:ext cx="2743200" cy="838200"/>
          </a:xfrm>
        </p:spPr>
        <p:txBody>
          <a:bodyPr>
            <a:noAutofit/>
          </a:bodyPr>
          <a:lstStyle/>
          <a:p>
            <a:r>
              <a:rPr lang="en-US" sz="2800" dirty="0"/>
              <a:t>Six Sigma Approach </a:t>
            </a:r>
            <a:endParaRPr lang="en-US" sz="2800" dirty="0"/>
          </a:p>
        </p:txBody>
      </p:sp>
      <p:pic>
        <p:nvPicPr>
          <p:cNvPr id="4" name="Picture 3" descr="slide7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981200"/>
            <a:ext cx="5943600" cy="4084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5966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 descr="slide8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323" y="1066799"/>
            <a:ext cx="7664677" cy="43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432467"/>
      </p:ext>
    </p:extLst>
  </p:cSld>
  <p:clrMapOvr>
    <a:masterClrMapping/>
  </p:clrMapOvr>
</p:sld>
</file>

<file path=ppt/theme/theme1.xml><?xml version="1.0" encoding="utf-8"?>
<a:theme xmlns:a="http://schemas.openxmlformats.org/drawingml/2006/main" name="Language of data Presentation">
  <a:themeElements>
    <a:clrScheme name="Custom 4">
      <a:dk1>
        <a:srgbClr val="0F243E"/>
      </a:dk1>
      <a:lt1>
        <a:srgbClr val="FFFFFF"/>
      </a:lt1>
      <a:dk2>
        <a:srgbClr val="BFBFBF"/>
      </a:dk2>
      <a:lt2>
        <a:srgbClr val="D8D8D8"/>
      </a:lt2>
      <a:accent1>
        <a:srgbClr val="0F243E"/>
      </a:accent1>
      <a:accent2>
        <a:srgbClr val="953734"/>
      </a:accent2>
      <a:accent3>
        <a:srgbClr val="9BBB59"/>
      </a:accent3>
      <a:accent4>
        <a:srgbClr val="548DD4"/>
      </a:accent4>
      <a:accent5>
        <a:srgbClr val="7030A0"/>
      </a:accent5>
      <a:accent6>
        <a:srgbClr val="E36C0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Language of data Presentation.potx</Template>
  <TotalTime>8453</TotalTime>
  <Words>574</Words>
  <Application>Microsoft Office PowerPoint</Application>
  <PresentationFormat>On-screen Show (4:3)</PresentationFormat>
  <Paragraphs>84</Paragraphs>
  <Slides>13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.HelveticaNeueDeskInterface-Regular</vt:lpstr>
      <vt:lpstr>Arial</vt:lpstr>
      <vt:lpstr>Calibri</vt:lpstr>
      <vt:lpstr>Language of data Presentation</vt:lpstr>
      <vt:lpstr>Module 1  </vt:lpstr>
      <vt:lpstr>Learning Objectives Module 1 </vt:lpstr>
      <vt:lpstr>What is Quality Improvement (QI)?</vt:lpstr>
      <vt:lpstr>National Quality Definition</vt:lpstr>
      <vt:lpstr>Quality Who decides if quality is achieved?</vt:lpstr>
      <vt:lpstr>Approaches in Healthcare </vt:lpstr>
      <vt:lpstr>Science of Improvement How to Improve: The Model for Improvement</vt:lpstr>
      <vt:lpstr>Six Sigma Approach </vt:lpstr>
      <vt:lpstr>PowerPoint Presentation</vt:lpstr>
      <vt:lpstr>PowerPoint Presentation</vt:lpstr>
      <vt:lpstr>PowerPoint Presentation</vt:lpstr>
      <vt:lpstr>PowerPoint Presentation</vt:lpstr>
      <vt:lpstr>Summary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Victoria</dc:creator>
  <cp:lastModifiedBy>Helen Williams</cp:lastModifiedBy>
  <cp:revision>161</cp:revision>
  <dcterms:created xsi:type="dcterms:W3CDTF">2015-10-23T20:51:38Z</dcterms:created>
  <dcterms:modified xsi:type="dcterms:W3CDTF">2017-11-30T20:43:56Z</dcterms:modified>
</cp:coreProperties>
</file>