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25" r:id="rId2"/>
    <p:sldMasterId id="2147483750" r:id="rId3"/>
  </p:sldMasterIdLst>
  <p:notesMasterIdLst>
    <p:notesMasterId r:id="rId15"/>
  </p:notesMasterIdLst>
  <p:handoutMasterIdLst>
    <p:handoutMasterId r:id="rId16"/>
  </p:handoutMasterIdLst>
  <p:sldIdLst>
    <p:sldId id="543" r:id="rId4"/>
    <p:sldId id="645" r:id="rId5"/>
    <p:sldId id="648" r:id="rId6"/>
    <p:sldId id="649" r:id="rId7"/>
    <p:sldId id="642" r:id="rId8"/>
    <p:sldId id="647" r:id="rId9"/>
    <p:sldId id="643" r:id="rId10"/>
    <p:sldId id="644" r:id="rId11"/>
    <p:sldId id="646" r:id="rId12"/>
    <p:sldId id="650" r:id="rId13"/>
    <p:sldId id="65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uke Clinical Research Institute" initials="DCRI" lastIdx="21" clrIdx="0"/>
  <p:cmAuthor id="1" name="Zubin Eapen" initials="" lastIdx="4" clrIdx="1"/>
  <p:cmAuthor id="2" name="Bradi Granger" initials="" lastIdx="6" clrIdx="2"/>
  <p:cmAuthor id="3" name="Karl Swedberg" initials="KS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CF0"/>
    <a:srgbClr val="E8F7DA"/>
    <a:srgbClr val="E3F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73010" autoAdjust="0"/>
  </p:normalViewPr>
  <p:slideViewPr>
    <p:cSldViewPr>
      <p:cViewPr varScale="1">
        <p:scale>
          <a:sx n="67" d="100"/>
          <a:sy n="67" d="100"/>
        </p:scale>
        <p:origin x="20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1" d="100"/>
        <a:sy n="141" d="100"/>
      </p:scale>
      <p:origin x="0" y="20520"/>
    </p:cViewPr>
  </p:sorterViewPr>
  <p:notesViewPr>
    <p:cSldViewPr snapToGrid="0" snapToObjects="1">
      <p:cViewPr varScale="1">
        <p:scale>
          <a:sx n="22" d="100"/>
          <a:sy n="22" d="100"/>
        </p:scale>
        <p:origin x="-171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8E128-190E-7942-BC8C-3413527A65E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0FA4A-25D2-2B48-9E25-1BD317190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0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46327-8F5C-4AA1-8174-DD7508E3F7A9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7D07B-DF73-4649-AE7D-943EAE51A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78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D07B-DF73-4649-AE7D-943EAE51A8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6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D07B-DF73-4649-AE7D-943EAE51A8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3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D07B-DF73-4649-AE7D-943EAE51A8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32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2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2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43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375847" y="1885057"/>
            <a:ext cx="8382000" cy="1850886"/>
            <a:chOff x="375847" y="1885057"/>
            <a:chExt cx="8382000" cy="1850886"/>
          </a:xfrm>
        </p:grpSpPr>
        <p:grpSp>
          <p:nvGrpSpPr>
            <p:cNvPr id="7" name="Group 6"/>
            <p:cNvGrpSpPr/>
            <p:nvPr userDrawn="1"/>
          </p:nvGrpSpPr>
          <p:grpSpPr>
            <a:xfrm>
              <a:off x="375847" y="1885057"/>
              <a:ext cx="8382000" cy="1850886"/>
              <a:chOff x="304800" y="2438430"/>
              <a:chExt cx="8382000" cy="1850886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10400" y="2438430"/>
                <a:ext cx="1676400" cy="1676400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1600200" y="2810500"/>
                <a:ext cx="57150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914400"/>
                <a:r>
                  <a:rPr lang="en-US" sz="4700" b="1" i="1" spc="50" dirty="0" smtClean="0">
                    <a:ln w="13500">
                      <a:solidFill>
                        <a:srgbClr val="4F81BD">
                          <a:shade val="2500"/>
                          <a:alpha val="6500"/>
                        </a:srgbClr>
                      </a:solidFill>
                      <a:prstDash val="solid"/>
                    </a:ln>
                    <a:solidFill>
                      <a:srgbClr val="C00000">
                        <a:alpha val="95000"/>
                      </a:srgbClr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cs typeface="Arial" charset="0"/>
                  </a:rPr>
                  <a:t>STEMI Accelerator</a:t>
                </a:r>
                <a:endParaRPr lang="en-US" sz="4700" b="1" i="1" spc="50" dirty="0">
                  <a:ln w="13500">
                    <a:solidFill>
                      <a:srgbClr val="4F81BD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C00000">
                      <a:alpha val="95000"/>
                    </a:srgb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04800" y="3581430"/>
                <a:ext cx="6857999" cy="70788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 defTabSz="914400"/>
                <a:r>
                  <a:rPr lang="en-US" sz="2000" dirty="0">
                    <a:solidFill>
                      <a:prstClr val="black"/>
                    </a:solidFill>
                    <a:cs typeface="Arial" charset="0"/>
                  </a:rPr>
                  <a:t>Regional Systems of Care 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Arial" charset="0"/>
                    <a:ea typeface="ヒラギノ角ゴ Pro W3" charset="0"/>
                    <a:cs typeface="ヒラギノ角ゴ Pro W3" charset="0"/>
                  </a:rPr>
                  <a:t>Discharge </a:t>
                </a:r>
                <a:r>
                  <a:rPr lang="en-US" sz="2000" dirty="0">
                    <a:solidFill>
                      <a:srgbClr val="000000"/>
                    </a:solidFill>
                    <a:latin typeface="Arial" charset="0"/>
                    <a:ea typeface="ヒラギノ角ゴ Pro W3" charset="0"/>
                    <a:cs typeface="ヒラギノ角ゴ Pro W3" charset="0"/>
                  </a:rPr>
                  <a:t>and Follow-Up</a:t>
                </a:r>
              </a:p>
              <a:p>
                <a:pPr algn="ctr" defTabSz="914400"/>
                <a:r>
                  <a:rPr lang="en-US" sz="2000" dirty="0" smtClean="0">
                    <a:solidFill>
                      <a:prstClr val="black"/>
                    </a:solidFill>
                    <a:cs typeface="Arial" charset="0"/>
                  </a:rPr>
                  <a:t>Demonstration Project </a:t>
                </a:r>
                <a:endParaRPr lang="en-US" sz="2000" b="1" spc="300" dirty="0">
                  <a:ln w="11430" cmpd="sng">
                    <a:solidFill>
                      <a:srgbClr val="4F81BD">
                        <a:tint val="10000"/>
                      </a:srgb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rgbClr val="4F81BD">
                          <a:tint val="83000"/>
                          <a:shade val="100000"/>
                          <a:satMod val="200000"/>
                        </a:srgbClr>
                      </a:gs>
                      <a:gs pos="75000">
                        <a:srgbClr val="4F81BD">
                          <a:tint val="100000"/>
                          <a:shade val="50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glow rad="45500">
                      <a:srgbClr val="4F81BD">
                        <a:satMod val="220000"/>
                        <a:alpha val="35000"/>
                      </a:srgbClr>
                    </a:glow>
                  </a:effectLst>
                  <a:cs typeface="Arial" charset="0"/>
                </a:endParaRPr>
              </a:p>
            </p:txBody>
          </p:sp>
        </p:grpSp>
        <p:cxnSp>
          <p:nvCxnSpPr>
            <p:cNvPr id="11" name="Straight Connector 10"/>
            <p:cNvCxnSpPr/>
            <p:nvPr userDrawn="1"/>
          </p:nvCxnSpPr>
          <p:spPr>
            <a:xfrm>
              <a:off x="737874" y="2705697"/>
              <a:ext cx="1143000" cy="0"/>
            </a:xfrm>
            <a:prstGeom prst="line">
              <a:avLst/>
            </a:prstGeom>
            <a:ln w="53975">
              <a:solidFill>
                <a:srgbClr val="C00000">
                  <a:alpha val="39000"/>
                </a:srgbClr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457200" y="2823675"/>
              <a:ext cx="1143000" cy="0"/>
            </a:xfrm>
            <a:prstGeom prst="line">
              <a:avLst/>
            </a:prstGeom>
            <a:ln w="53975">
              <a:solidFill>
                <a:srgbClr val="C00000">
                  <a:alpha val="39000"/>
                </a:srgbClr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944498" y="2581644"/>
              <a:ext cx="1143000" cy="0"/>
            </a:xfrm>
            <a:prstGeom prst="line">
              <a:avLst/>
            </a:prstGeom>
            <a:ln w="53975">
              <a:solidFill>
                <a:srgbClr val="C00000">
                  <a:alpha val="39000"/>
                </a:srgbClr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049184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98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025153-87DB-4BEB-BCAB-95F3288EBC1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02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7895BC-CBE1-4EBD-8E12-3C22C5EEB65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83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2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21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374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FBB21-AB70-4D58-8967-790C8961E40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3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81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736642-2641-4C2C-A0FE-8FFEBA3690C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530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D15955-421B-42E0-BA42-0EAF5257B88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72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B0805-AB05-4073-8DD6-330C706E4BD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568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side 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676400"/>
            <a:ext cx="7239000" cy="419100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Content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8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1143000"/>
          </a:xfrm>
          <a:ln>
            <a:noFill/>
          </a:ln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873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64646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2"/>
          </p:nvPr>
        </p:nvSpPr>
        <p:spPr>
          <a:xfrm>
            <a:off x="1143000" y="2286000"/>
            <a:ext cx="6705600" cy="3581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6781800" y="6492875"/>
            <a:ext cx="10652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A8C9D153-8F1C-4A7B-B484-13AC65CCA2AC}" type="datetime1">
              <a:rPr lang="sv-SE">
                <a:solidFill>
                  <a:prstClr val="black"/>
                </a:solidFill>
                <a:latin typeface="Calibri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2016-12-14</a:t>
            </a:fld>
            <a:endParaRPr lang="sv-SE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38862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sv-SE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003577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87682" name="Picture 34" descr="NS-2-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" y="4764"/>
            <a:ext cx="9141178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787675" name="Rectangle 2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32FE75-F954-452A-AB5F-2D852F53B34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787683" name="Rectangle 35"/>
          <p:cNvSpPr>
            <a:spLocks noGrp="1" noChangeArrowheads="1"/>
          </p:cNvSpPr>
          <p:nvPr>
            <p:ph type="ctrTitle" sz="quarter"/>
          </p:nvPr>
        </p:nvSpPr>
        <p:spPr>
          <a:xfrm>
            <a:off x="1341967" y="3765361"/>
            <a:ext cx="6766277" cy="39389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14222">
              <a:defRPr sz="2844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787684" name="Rectangle 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41967" y="4356100"/>
            <a:ext cx="6400800" cy="295402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1440"/>
          <a:lstStyle>
            <a:lvl1pPr marL="0" indent="0" defTabSz="865022">
              <a:spcBef>
                <a:spcPct val="0"/>
              </a:spcBef>
              <a:buClrTx/>
              <a:buFontTx/>
              <a:buNone/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35440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634" y="1295400"/>
            <a:ext cx="7408333" cy="1579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0D0988-54AB-42D7-857D-DA136B995C5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700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711" y="3085277"/>
            <a:ext cx="7886700" cy="1477199"/>
          </a:xfrm>
        </p:spPr>
        <p:txBody>
          <a:bodyPr/>
          <a:lstStyle>
            <a:lvl1pPr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711" y="4589464"/>
            <a:ext cx="7886700" cy="295402"/>
          </a:xfrm>
        </p:spPr>
        <p:txBody>
          <a:bodyPr/>
          <a:lstStyle>
            <a:lvl1pPr marL="0" indent="0">
              <a:buNone/>
              <a:defRPr sz="2133"/>
            </a:lvl1pPr>
            <a:lvl2pPr marL="406405" indent="0">
              <a:buNone/>
              <a:defRPr sz="1778"/>
            </a:lvl2pPr>
            <a:lvl3pPr marL="812810" indent="0">
              <a:buNone/>
              <a:defRPr sz="1600"/>
            </a:lvl3pPr>
            <a:lvl4pPr marL="1219215" indent="0">
              <a:buNone/>
              <a:defRPr sz="1422"/>
            </a:lvl4pPr>
            <a:lvl5pPr marL="1625620" indent="0">
              <a:buNone/>
              <a:defRPr sz="1422"/>
            </a:lvl5pPr>
            <a:lvl6pPr marL="2032025" indent="0">
              <a:buNone/>
              <a:defRPr sz="1422"/>
            </a:lvl6pPr>
            <a:lvl7pPr marL="2438430" indent="0">
              <a:buNone/>
              <a:defRPr sz="1422"/>
            </a:lvl7pPr>
            <a:lvl8pPr marL="2844836" indent="0">
              <a:buNone/>
              <a:defRPr sz="1422"/>
            </a:lvl8pPr>
            <a:lvl9pPr marL="3251241" indent="0">
              <a:buNone/>
              <a:defRPr sz="142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F0F700-AD3B-4B9E-9E34-3682ED5231D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3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34" y="1295400"/>
            <a:ext cx="3636433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6533" y="1295400"/>
            <a:ext cx="3636434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BA256F-9488-496E-8971-A4546164022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4330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56" y="1345915"/>
            <a:ext cx="7886700" cy="344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356" y="1914272"/>
            <a:ext cx="3869267" cy="590803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356" y="2505075"/>
            <a:ext cx="3869267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856" y="2209673"/>
            <a:ext cx="3886200" cy="29540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856" y="2505075"/>
            <a:ext cx="3886200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8CF854-4EF2-4070-933C-44D6E7FE4A0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86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28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E2FFBB-4E08-45DB-A8F5-E97102D96D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045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9E8A8C-FEB5-4635-8379-AA242F71C8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23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56" y="1269620"/>
            <a:ext cx="2949222" cy="787780"/>
          </a:xfrm>
        </p:spPr>
        <p:txBody>
          <a:bodyPr/>
          <a:lstStyle>
            <a:lvl1pPr>
              <a:defRPr sz="2844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612" y="987426"/>
            <a:ext cx="4628444" cy="2297937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356" y="2057400"/>
            <a:ext cx="2949222" cy="196977"/>
          </a:xfrm>
        </p:spPr>
        <p:txBody>
          <a:bodyPr/>
          <a:lstStyle>
            <a:lvl1pPr marL="0" indent="0">
              <a:buNone/>
              <a:defRPr sz="1422"/>
            </a:lvl1pPr>
            <a:lvl2pPr marL="406405" indent="0">
              <a:buNone/>
              <a:defRPr sz="1244"/>
            </a:lvl2pPr>
            <a:lvl3pPr marL="812810" indent="0">
              <a:buNone/>
              <a:defRPr sz="1067"/>
            </a:lvl3pPr>
            <a:lvl4pPr marL="1219215" indent="0">
              <a:buNone/>
              <a:defRPr sz="889"/>
            </a:lvl4pPr>
            <a:lvl5pPr marL="1625620" indent="0">
              <a:buNone/>
              <a:defRPr sz="889"/>
            </a:lvl5pPr>
            <a:lvl6pPr marL="2032025" indent="0">
              <a:buNone/>
              <a:defRPr sz="889"/>
            </a:lvl6pPr>
            <a:lvl7pPr marL="2438430" indent="0">
              <a:buNone/>
              <a:defRPr sz="889"/>
            </a:lvl7pPr>
            <a:lvl8pPr marL="2844836" indent="0">
              <a:buNone/>
              <a:defRPr sz="889"/>
            </a:lvl8pPr>
            <a:lvl9pPr marL="3251241" indent="0">
              <a:buNone/>
              <a:defRPr sz="88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B2941E-1F92-4F2F-A574-89176AD598F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163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56" y="1269620"/>
            <a:ext cx="2949222" cy="787780"/>
          </a:xfrm>
        </p:spPr>
        <p:txBody>
          <a:bodyPr/>
          <a:lstStyle>
            <a:lvl1pPr>
              <a:defRPr sz="2844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612" y="987426"/>
            <a:ext cx="4628444" cy="39389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356" y="2057400"/>
            <a:ext cx="2949222" cy="196977"/>
          </a:xfrm>
        </p:spPr>
        <p:txBody>
          <a:bodyPr/>
          <a:lstStyle>
            <a:lvl1pPr marL="0" indent="0">
              <a:buNone/>
              <a:defRPr sz="1422"/>
            </a:lvl1pPr>
            <a:lvl2pPr marL="406405" indent="0">
              <a:buNone/>
              <a:defRPr sz="1244"/>
            </a:lvl2pPr>
            <a:lvl3pPr marL="812810" indent="0">
              <a:buNone/>
              <a:defRPr sz="1067"/>
            </a:lvl3pPr>
            <a:lvl4pPr marL="1219215" indent="0">
              <a:buNone/>
              <a:defRPr sz="889"/>
            </a:lvl4pPr>
            <a:lvl5pPr marL="1625620" indent="0">
              <a:buNone/>
              <a:defRPr sz="889"/>
            </a:lvl5pPr>
            <a:lvl6pPr marL="2032025" indent="0">
              <a:buNone/>
              <a:defRPr sz="889"/>
            </a:lvl6pPr>
            <a:lvl7pPr marL="2438430" indent="0">
              <a:buNone/>
              <a:defRPr sz="889"/>
            </a:lvl7pPr>
            <a:lvl8pPr marL="2844836" indent="0">
              <a:buNone/>
              <a:defRPr sz="889"/>
            </a:lvl8pPr>
            <a:lvl9pPr marL="3251241" indent="0">
              <a:buNone/>
              <a:defRPr sz="88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B58224-5774-4071-BDB0-AD80EDF662E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925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361265" y="1295400"/>
            <a:ext cx="8434232" cy="1218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EE04C4-34CD-476F-90BB-123715CB10B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306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1911" y="619125"/>
            <a:ext cx="1034322" cy="19954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9927" y="619125"/>
            <a:ext cx="5076518" cy="19954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889638-1706-4881-9A74-0795CE56BEB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2628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4" y="658527"/>
            <a:ext cx="7835900" cy="344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64634" y="1295400"/>
            <a:ext cx="7408333" cy="29540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83330" y="6629401"/>
            <a:ext cx="193964" cy="191463"/>
          </a:xfrm>
        </p:spPr>
        <p:txBody>
          <a:bodyPr/>
          <a:lstStyle>
            <a:lvl1pPr>
              <a:defRPr/>
            </a:lvl1pPr>
          </a:lstStyle>
          <a:p>
            <a:fld id="{F10589CA-6F4C-4DB5-8D56-38FF0D6B20F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7782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4" y="658527"/>
            <a:ext cx="7835900" cy="344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4634" y="1295400"/>
            <a:ext cx="3636433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6533" y="1295400"/>
            <a:ext cx="3636434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883330" y="6629401"/>
            <a:ext cx="193964" cy="191463"/>
          </a:xfrm>
        </p:spPr>
        <p:txBody>
          <a:bodyPr/>
          <a:lstStyle>
            <a:lvl1pPr>
              <a:defRPr/>
            </a:lvl1pPr>
          </a:lstStyle>
          <a:p>
            <a:fld id="{7AE0146D-B0B3-452B-894D-9AD5216911B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6419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4" y="658527"/>
            <a:ext cx="7835900" cy="344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64634" y="1295400"/>
            <a:ext cx="7408333" cy="29540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83330" y="6629401"/>
            <a:ext cx="193964" cy="191463"/>
          </a:xfrm>
        </p:spPr>
        <p:txBody>
          <a:bodyPr/>
          <a:lstStyle>
            <a:lvl1pPr>
              <a:defRPr/>
            </a:lvl1pPr>
          </a:lstStyle>
          <a:p>
            <a:fld id="{9622759B-B1E7-49AE-8E21-79BD183EA4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51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4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1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2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9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8CF4B-C307-C947-B095-795A532C996C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7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961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 descr="dcri_logo_color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64" y="6481637"/>
            <a:ext cx="2854790" cy="239258"/>
          </a:xfrm>
          <a:prstGeom prst="rect">
            <a:avLst/>
          </a:prstGeom>
        </p:spPr>
      </p:pic>
      <p:pic>
        <p:nvPicPr>
          <p:cNvPr id="11" name="Picture 10" descr="ML_Logo_CoBrand.jpg"/>
          <p:cNvPicPr>
            <a:picLocks noChangeAspect="1"/>
          </p:cNvPicPr>
          <p:nvPr/>
        </p:nvPicPr>
        <p:blipFill rotWithShape="1">
          <a:blip r:embed="rId16"/>
          <a:srcRect l="5827" t="24000" r="4578" b="18400"/>
          <a:stretch/>
        </p:blipFill>
        <p:spPr>
          <a:xfrm>
            <a:off x="7051436" y="6280775"/>
            <a:ext cx="1787763" cy="424825"/>
          </a:xfrm>
          <a:prstGeom prst="rect">
            <a:avLst/>
          </a:prstGeom>
          <a:ln>
            <a:noFill/>
          </a:ln>
          <a:effectLst/>
        </p:spPr>
      </p:pic>
      <p:grpSp>
        <p:nvGrpSpPr>
          <p:cNvPr id="18" name="Group 17"/>
          <p:cNvGrpSpPr/>
          <p:nvPr/>
        </p:nvGrpSpPr>
        <p:grpSpPr>
          <a:xfrm>
            <a:off x="7422692" y="212102"/>
            <a:ext cx="1478672" cy="646331"/>
            <a:chOff x="6312100" y="771307"/>
            <a:chExt cx="1478672" cy="646331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365" y="858433"/>
              <a:ext cx="325163" cy="349019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 userDrawn="1"/>
          </p:nvSpPr>
          <p:spPr>
            <a:xfrm>
              <a:off x="6312100" y="771307"/>
              <a:ext cx="14786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914400">
                <a:lnSpc>
                  <a:spcPct val="100000"/>
                </a:lnSpc>
              </a:pPr>
              <a:r>
                <a:rPr lang="en-US" sz="1800" b="1" i="1" spc="50" dirty="0" smtClean="0">
                  <a:ln w="13500">
                    <a:solidFill>
                      <a:srgbClr val="4F81BD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C00000">
                      <a:alpha val="95000"/>
                    </a:srgb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charset="0"/>
                </a:rPr>
                <a:t>SUSTAIN</a:t>
              </a:r>
            </a:p>
            <a:p>
              <a:pPr algn="l" defTabSz="914400">
                <a:lnSpc>
                  <a:spcPct val="100000"/>
                </a:lnSpc>
              </a:pPr>
              <a:r>
                <a:rPr lang="en-US" sz="1800" b="0" i="1" spc="50" dirty="0" smtClean="0">
                  <a:ln w="13500">
                    <a:solidFill>
                      <a:srgbClr val="4F81BD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C00000">
                      <a:alpha val="95000"/>
                    </a:srgb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charset="0"/>
                </a:rPr>
                <a:t>Acceleration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230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672" r:id="rId12"/>
    <p:sldLayoutId id="2147483675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86657" name="Picture 33" descr="NS-2-Slide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" y="4764"/>
            <a:ext cx="9141178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786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64634" y="658527"/>
            <a:ext cx="7835900" cy="34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866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4634" y="1295400"/>
            <a:ext cx="7408333" cy="121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786652" name="Rectangle 28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8883330" y="6629401"/>
            <a:ext cx="193964" cy="19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50000"/>
              </a:spcBef>
              <a:defRPr sz="1244"/>
            </a:lvl1pPr>
          </a:lstStyle>
          <a:p>
            <a:pPr fontAlgn="base">
              <a:spcAft>
                <a:spcPct val="0"/>
              </a:spcAft>
            </a:pPr>
            <a:fld id="{EE384FD2-1151-4415-8BF3-942CC63B5730}" type="slidenum">
              <a:rPr lang="en-US" b="1" smtClean="0">
                <a:solidFill>
                  <a:srgbClr val="FFFFFF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b="1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694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hf hdr="0" ftr="0" dt="0"/>
  <p:txStyles>
    <p:titleStyle>
      <a:lvl1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2pPr>
      <a:lvl3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3pPr>
      <a:lvl4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4pPr>
      <a:lvl5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5pPr>
      <a:lvl6pPr marL="406405"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6pPr>
      <a:lvl7pPr marL="812810"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7pPr>
      <a:lvl8pPr marL="1219215"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8pPr>
      <a:lvl9pPr marL="1625620"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06025" indent="-206025" algn="l" defTabSz="907356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DCB000"/>
        </a:buClr>
        <a:buFont typeface="Wingdings" panose="05000000000000000000" pitchFamily="2" charset="2"/>
        <a:buChar char="§"/>
        <a:defRPr sz="2133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3651" indent="-204614" algn="l" defTabSz="907356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DC8400"/>
        </a:buClr>
        <a:buSzPct val="12000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2pPr>
      <a:lvl3pPr marL="817044" indent="-201792" algn="l" defTabSz="907356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SzPct val="110000"/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21848" indent="-203203" algn="l" defTabSz="907356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hlink"/>
        </a:buClr>
        <a:buChar char="•"/>
        <a:defRPr sz="1422" kern="1200">
          <a:solidFill>
            <a:schemeClr val="tx1"/>
          </a:solidFill>
          <a:latin typeface="+mn-lt"/>
          <a:ea typeface="+mn-ea"/>
          <a:cs typeface="+mn-cs"/>
        </a:defRPr>
      </a:lvl4pPr>
      <a:lvl5pPr marL="2205595" indent="-338671" algn="l" defTabSz="907356" rtl="0" fontAlgn="base">
        <a:spcBef>
          <a:spcPct val="20000"/>
        </a:spcBef>
        <a:spcAft>
          <a:spcPct val="0"/>
        </a:spcAft>
        <a:buChar char="»"/>
        <a:defRPr sz="1956" kern="1200">
          <a:solidFill>
            <a:schemeClr val="tx1"/>
          </a:solidFill>
          <a:latin typeface="+mn-lt"/>
          <a:ea typeface="+mn-ea"/>
          <a:cs typeface="+mn-cs"/>
        </a:defRPr>
      </a:lvl5pPr>
      <a:lvl6pPr marL="223522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63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4803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5444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L_Logo_CoBrand.jpg"/>
          <p:cNvPicPr>
            <a:picLocks noChangeAspect="1"/>
          </p:cNvPicPr>
          <p:nvPr/>
        </p:nvPicPr>
        <p:blipFill rotWithShape="1">
          <a:blip r:embed="rId3"/>
          <a:srcRect l="5827" t="24000" r="4578" b="18400"/>
          <a:stretch/>
        </p:blipFill>
        <p:spPr>
          <a:xfrm>
            <a:off x="6019800" y="6035629"/>
            <a:ext cx="2819400" cy="669971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13" name="Straight Connector 12"/>
          <p:cNvCxnSpPr/>
          <p:nvPr/>
        </p:nvCxnSpPr>
        <p:spPr>
          <a:xfrm>
            <a:off x="1028700" y="2857500"/>
            <a:ext cx="1143000" cy="0"/>
          </a:xfrm>
          <a:prstGeom prst="line">
            <a:avLst/>
          </a:prstGeom>
          <a:ln w="53975">
            <a:solidFill>
              <a:srgbClr val="C00000">
                <a:alpha val="39000"/>
              </a:srgb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14400" y="3048000"/>
            <a:ext cx="1143000" cy="0"/>
          </a:xfrm>
          <a:prstGeom prst="line">
            <a:avLst/>
          </a:prstGeom>
          <a:ln w="53975">
            <a:solidFill>
              <a:srgbClr val="C00000">
                <a:alpha val="38824"/>
              </a:srgb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43000" y="2667000"/>
            <a:ext cx="1143000" cy="0"/>
          </a:xfrm>
          <a:prstGeom prst="line">
            <a:avLst/>
          </a:prstGeom>
          <a:ln w="53975">
            <a:solidFill>
              <a:srgbClr val="C00000">
                <a:alpha val="39000"/>
              </a:srgb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533400" y="2057400"/>
            <a:ext cx="8382000" cy="1850886"/>
            <a:chOff x="304800" y="2438430"/>
            <a:chExt cx="8382000" cy="185088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0400" y="2438430"/>
              <a:ext cx="1676400" cy="167640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1600200" y="2810500"/>
              <a:ext cx="5715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700" b="1" i="1" spc="50" dirty="0" smtClean="0">
                  <a:ln w="13500">
                    <a:solidFill>
                      <a:srgbClr val="4F81BD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C00000">
                      <a:alpha val="95000"/>
                    </a:srgb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charset="0"/>
                </a:rPr>
                <a:t>STEMI Accelerator</a:t>
              </a:r>
              <a:endParaRPr lang="en-US" sz="4700" b="1" i="1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4800" y="3581430"/>
              <a:ext cx="6857999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solidFill>
                    <a:prstClr val="black"/>
                  </a:solidFill>
                  <a:cs typeface="Arial" charset="0"/>
                </a:rPr>
                <a:t>Regional Systems of Care </a:t>
              </a:r>
              <a:r>
                <a:rPr lang="en-US" sz="2000" i="1" dirty="0">
                  <a:solidFill>
                    <a:srgbClr val="FF0000"/>
                  </a:solidFill>
                  <a:cs typeface="Arial" charset="0"/>
                </a:rPr>
                <a:t> </a:t>
              </a:r>
              <a:r>
                <a:rPr lang="en-US" sz="2000" dirty="0">
                  <a:solidFill>
                    <a:prstClr val="black"/>
                  </a:solidFill>
                  <a:cs typeface="Arial" charset="0"/>
                </a:rPr>
                <a:t>Demonstration Project </a:t>
              </a:r>
              <a:endParaRPr lang="en-US" sz="2000" dirty="0" smtClean="0">
                <a:solidFill>
                  <a:prstClr val="black"/>
                </a:solidFill>
                <a:cs typeface="Arial" charset="0"/>
              </a:endParaRPr>
            </a:p>
            <a:p>
              <a:pPr algn="ctr"/>
              <a:r>
                <a:rPr lang="en-US" sz="2000" b="1" i="1" dirty="0" smtClean="0">
                  <a:solidFill>
                    <a:schemeClr val="accent1"/>
                  </a:solidFill>
                  <a:cs typeface="Arial" charset="0"/>
                </a:rPr>
                <a:t>SUSTAIN</a:t>
              </a:r>
              <a:r>
                <a:rPr lang="en-US" sz="2000" i="1" dirty="0" smtClean="0">
                  <a:solidFill>
                    <a:srgbClr val="FF0000"/>
                  </a:solidFill>
                  <a:cs typeface="Arial" charset="0"/>
                </a:rPr>
                <a:t> </a:t>
              </a:r>
              <a:r>
                <a:rPr lang="en-US" sz="2000" i="1" dirty="0" smtClean="0">
                  <a:cs typeface="Arial" charset="0"/>
                </a:rPr>
                <a:t>Acceleration </a:t>
              </a:r>
              <a:r>
                <a:rPr lang="en-US" sz="2000" dirty="0">
                  <a:solidFill>
                    <a:srgbClr val="000000"/>
                  </a:solidFill>
                  <a:latin typeface="Arial" charset="0"/>
                  <a:ea typeface="ヒラギノ角ゴ Pro W3" charset="0"/>
                  <a:cs typeface="ヒラギノ角ゴ Pro W3" charset="0"/>
                </a:rPr>
                <a:t>Discharge and Follow-</a:t>
              </a: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ea typeface="ヒラギノ角ゴ Pro W3" charset="0"/>
                  <a:cs typeface="ヒラギノ角ゴ Pro W3" charset="0"/>
                </a:rPr>
                <a:t>Up</a:t>
              </a:r>
              <a:endParaRPr lang="en-US" sz="2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514600" y="46482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Lisa Monk MSN, RN, CPHQ</a:t>
            </a:r>
          </a:p>
          <a:p>
            <a:pPr algn="ctr"/>
            <a:r>
              <a:rPr lang="en-US" dirty="0" smtClean="0"/>
              <a:t>December 6, 2016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71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4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Call Back</a:t>
            </a:r>
          </a:p>
          <a:p>
            <a:r>
              <a:rPr lang="en-US" dirty="0" smtClean="0"/>
              <a:t>Come Back</a:t>
            </a:r>
          </a:p>
          <a:p>
            <a:r>
              <a:rPr lang="en-US" dirty="0" smtClean="0"/>
              <a:t>Readmission at 30 days</a:t>
            </a:r>
          </a:p>
          <a:p>
            <a:r>
              <a:rPr lang="en-US" dirty="0" smtClean="0"/>
              <a:t>Touch Back 11 months</a:t>
            </a:r>
          </a:p>
          <a:p>
            <a:endParaRPr lang="en-US" dirty="0"/>
          </a:p>
          <a:p>
            <a:r>
              <a:rPr lang="en-US" dirty="0" smtClean="0"/>
              <a:t>Answer the questions</a:t>
            </a:r>
          </a:p>
          <a:p>
            <a:r>
              <a:rPr lang="en-US" dirty="0" smtClean="0"/>
              <a:t>No scoring here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124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STEMI </a:t>
            </a:r>
            <a:r>
              <a:rPr lang="en-US" dirty="0" err="1" smtClean="0"/>
              <a:t>pts</a:t>
            </a:r>
            <a:r>
              <a:rPr lang="en-US" dirty="0" smtClean="0"/>
              <a:t> with stent beginning with October discharges and ending with December, 31, 2017</a:t>
            </a:r>
          </a:p>
          <a:p>
            <a:r>
              <a:rPr lang="en-US" dirty="0" smtClean="0"/>
              <a:t>Complete data tracker and turn in  6 weeks after the last day of the month</a:t>
            </a:r>
          </a:p>
          <a:p>
            <a:r>
              <a:rPr lang="en-US" dirty="0" smtClean="0"/>
              <a:t>Score tracker for possible and actual scores</a:t>
            </a:r>
          </a:p>
          <a:p>
            <a:r>
              <a:rPr lang="en-US" dirty="0" smtClean="0"/>
              <a:t>Use unknown cautiously- only if truly unknown and not actually  no </a:t>
            </a:r>
          </a:p>
          <a:p>
            <a:r>
              <a:rPr lang="en-US" dirty="0" smtClean="0"/>
              <a:t>Hang in there, in a few months the time will decrease for you to abstract these chats.</a:t>
            </a:r>
          </a:p>
          <a:p>
            <a:r>
              <a:rPr lang="en-US" dirty="0" smtClean="0"/>
              <a:t>Thank you for your efforts.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1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data tracker example (excel file)</a:t>
            </a:r>
          </a:p>
          <a:p>
            <a:r>
              <a:rPr lang="en-US" dirty="0" smtClean="0"/>
              <a:t>Discuss the sections and how to answer the questions</a:t>
            </a:r>
          </a:p>
          <a:p>
            <a:r>
              <a:rPr lang="en-US" dirty="0" smtClean="0"/>
              <a:t>Review the steps to score the section both possible score and actual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6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STEMI </a:t>
            </a:r>
            <a:endParaRPr lang="en-US" dirty="0"/>
          </a:p>
          <a:p>
            <a:r>
              <a:rPr lang="en-US" dirty="0" smtClean="0"/>
              <a:t>Had an </a:t>
            </a:r>
            <a:r>
              <a:rPr lang="en-US" dirty="0"/>
              <a:t>intervention with </a:t>
            </a:r>
            <a:r>
              <a:rPr lang="en-US" dirty="0" smtClean="0"/>
              <a:t>a stent </a:t>
            </a:r>
            <a:endParaRPr lang="en-US" dirty="0"/>
          </a:p>
          <a:p>
            <a:r>
              <a:rPr lang="en-US" dirty="0"/>
              <a:t>Begin with October </a:t>
            </a:r>
            <a:r>
              <a:rPr lang="en-US" dirty="0" smtClean="0"/>
              <a:t>Discharges</a:t>
            </a:r>
          </a:p>
          <a:p>
            <a:r>
              <a:rPr lang="en-US" dirty="0" smtClean="0"/>
              <a:t>Last patient in will be December 31, 2017 and final data collection will be 11 months later – November,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6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2" y="139700"/>
            <a:ext cx="6896188" cy="1143000"/>
          </a:xfrm>
        </p:spPr>
        <p:txBody>
          <a:bodyPr/>
          <a:lstStyle/>
          <a:p>
            <a:r>
              <a:rPr lang="en-US" dirty="0" smtClean="0"/>
              <a:t>Data due Dates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1012" y="1219200"/>
            <a:ext cx="8229600" cy="4525963"/>
          </a:xfrm>
        </p:spPr>
        <p:txBody>
          <a:bodyPr/>
          <a:lstStyle/>
          <a:p>
            <a:r>
              <a:rPr lang="en-US" dirty="0"/>
              <a:t>Submit each month on the 15th </a:t>
            </a:r>
            <a:r>
              <a:rPr lang="en-US" dirty="0" smtClean="0"/>
              <a:t>day</a:t>
            </a:r>
          </a:p>
          <a:p>
            <a:r>
              <a:rPr lang="en-US" dirty="0" smtClean="0"/>
              <a:t>6 </a:t>
            </a:r>
            <a:r>
              <a:rPr lang="en-US" dirty="0"/>
              <a:t>weeks after the 30th day of the month </a:t>
            </a:r>
          </a:p>
          <a:p>
            <a:pPr lvl="1"/>
            <a:r>
              <a:rPr lang="en-US" dirty="0"/>
              <a:t>For example: January patients are due March 15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048000"/>
            <a:ext cx="2257425" cy="35458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3706" y="3733800"/>
            <a:ext cx="2897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First data submission due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December 15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6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 sections</a:t>
            </a:r>
            <a:endParaRPr lang="en-US" dirty="0"/>
          </a:p>
        </p:txBody>
      </p:sp>
      <p:sp>
        <p:nvSpPr>
          <p:cNvPr id="42117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Demographics</a:t>
            </a:r>
          </a:p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Med Rec At Discharge</a:t>
            </a:r>
          </a:p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Readmission rate</a:t>
            </a:r>
          </a:p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Written Patient Goals</a:t>
            </a:r>
          </a:p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Written Discharge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Follow </a:t>
            </a:r>
            <a:r>
              <a:rPr lang="en-GB" dirty="0"/>
              <a:t>up 48 hours</a:t>
            </a:r>
          </a:p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/>
              <a:t>7 </a:t>
            </a:r>
            <a:r>
              <a:rPr lang="en-GB" dirty="0" smtClean="0"/>
              <a:t>day visit</a:t>
            </a:r>
          </a:p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30 day Readmission</a:t>
            </a:r>
          </a:p>
          <a:p>
            <a:pPr lvl="1">
              <a:lnSpc>
                <a:spcPts val="3600"/>
              </a:lnSpc>
              <a:spcBef>
                <a:spcPct val="75000"/>
              </a:spcBef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11 month follow up</a:t>
            </a:r>
            <a:endParaRPr lang="en-GB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67423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Demographic </a:t>
            </a:r>
            <a:r>
              <a:rPr lang="en-US" dirty="0" smtClean="0"/>
              <a:t>Info</a:t>
            </a:r>
          </a:p>
          <a:p>
            <a:pPr lvl="1"/>
            <a:r>
              <a:rPr lang="en-US" dirty="0" smtClean="0"/>
              <a:t>Do not report identifiers when submitting this form</a:t>
            </a:r>
          </a:p>
          <a:p>
            <a:pPr lvl="1"/>
            <a:r>
              <a:rPr lang="en-US" dirty="0" smtClean="0"/>
              <a:t>Recommend keeping a separate key so you know which patients are which for follow up</a:t>
            </a:r>
          </a:p>
          <a:p>
            <a:r>
              <a:rPr lang="en-US" dirty="0" smtClean="0"/>
              <a:t>Next 4 sections (Med Rec, Readmission Risk Rate, Pt. Goals, Discharge Plan)</a:t>
            </a:r>
          </a:p>
          <a:p>
            <a:pPr lvl="1"/>
            <a:r>
              <a:rPr lang="en-US" dirty="0" smtClean="0"/>
              <a:t>need to be answered and scored</a:t>
            </a:r>
          </a:p>
          <a:p>
            <a:pPr lvl="1"/>
            <a:r>
              <a:rPr lang="en-US" dirty="0" smtClean="0"/>
              <a:t>Not applicable – when it doesn’t apply</a:t>
            </a:r>
          </a:p>
          <a:p>
            <a:pPr lvl="1"/>
            <a:r>
              <a:rPr lang="en-US" dirty="0" smtClean="0"/>
              <a:t>Unknown-please use this cautiously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7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-14289" y="1571624"/>
            <a:ext cx="7558089" cy="4524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following sections are scored:</a:t>
            </a:r>
          </a:p>
          <a:p>
            <a:pPr marL="0" indent="0">
              <a:buNone/>
            </a:pPr>
            <a:r>
              <a:rPr lang="en-US" dirty="0" smtClean="0"/>
              <a:t>Med Rec</a:t>
            </a:r>
          </a:p>
          <a:p>
            <a:pPr marL="0" indent="0">
              <a:buNone/>
            </a:pPr>
            <a:r>
              <a:rPr lang="en-US" dirty="0" smtClean="0"/>
              <a:t>Readmission Rate</a:t>
            </a:r>
          </a:p>
          <a:p>
            <a:pPr marL="0" indent="0">
              <a:buNone/>
            </a:pPr>
            <a:r>
              <a:rPr lang="en-US" dirty="0" smtClean="0"/>
              <a:t>Pt Goals</a:t>
            </a:r>
          </a:p>
          <a:p>
            <a:pPr marL="0" indent="0">
              <a:buNone/>
            </a:pPr>
            <a:r>
              <a:rPr lang="en-US" dirty="0" smtClean="0"/>
              <a:t>DC Plan </a:t>
            </a:r>
          </a:p>
          <a:p>
            <a:r>
              <a:rPr lang="en-US" dirty="0" smtClean="0"/>
              <a:t>Yes answers = 1 point</a:t>
            </a:r>
          </a:p>
          <a:p>
            <a:r>
              <a:rPr lang="en-US" dirty="0" smtClean="0"/>
              <a:t>No answers = 0 points</a:t>
            </a:r>
          </a:p>
          <a:p>
            <a:r>
              <a:rPr lang="en-US" dirty="0" smtClean="0"/>
              <a:t>NA/</a:t>
            </a:r>
            <a:r>
              <a:rPr lang="en-US" dirty="0" err="1" smtClean="0"/>
              <a:t>Ukn</a:t>
            </a:r>
            <a:r>
              <a:rPr lang="en-US" dirty="0" smtClean="0"/>
              <a:t> not counted in scoring</a:t>
            </a:r>
          </a:p>
          <a:p>
            <a:r>
              <a:rPr lang="en-US" dirty="0" smtClean="0"/>
              <a:t>Answer the questions, add the scores for each section, carry this score to the total scoring section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838200"/>
            <a:ext cx="5076825" cy="439102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8534400" y="2590800"/>
            <a:ext cx="609600" cy="457200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534400" y="4953000"/>
            <a:ext cx="609600" cy="381000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534400" y="3733800"/>
            <a:ext cx="509587" cy="404812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93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Record each section score here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2743200"/>
            <a:ext cx="52768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3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813" y="152400"/>
            <a:ext cx="3810000" cy="6172200"/>
          </a:xfrm>
        </p:spPr>
        <p:txBody>
          <a:bodyPr>
            <a:normAutofit/>
          </a:bodyPr>
          <a:lstStyle/>
          <a:p>
            <a:r>
              <a:rPr lang="en-US" dirty="0"/>
              <a:t>Looking back at each section, count how many of the questions you answered yes or no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Record </a:t>
            </a:r>
            <a:r>
              <a:rPr lang="en-US" dirty="0"/>
              <a:t>this count in the possible points section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2412" y="995065"/>
            <a:ext cx="5076825" cy="4391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776835"/>
            <a:ext cx="2609849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 question in Med Rec section were answered, one was </a:t>
            </a:r>
            <a:r>
              <a:rPr lang="en-US" dirty="0" err="1" smtClean="0"/>
              <a:t>na</a:t>
            </a:r>
            <a:r>
              <a:rPr lang="en-US" dirty="0" smtClean="0"/>
              <a:t>-record 3 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815828" y="2286000"/>
            <a:ext cx="1241821" cy="90457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815828" y="3352800"/>
            <a:ext cx="1270397" cy="11811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225" y="3505200"/>
            <a:ext cx="52768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35201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USTAIN Accelerator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51322"/>
      </a:accent1>
      <a:accent2>
        <a:srgbClr val="3333CC"/>
      </a:accent2>
      <a:accent3>
        <a:srgbClr val="FFFFFF"/>
      </a:accent3>
      <a:accent4>
        <a:srgbClr val="000000"/>
      </a:accent4>
      <a:accent5>
        <a:srgbClr val="FB3B25"/>
      </a:accent5>
      <a:accent6>
        <a:srgbClr val="1C1C74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 + Divider">
  <a:themeElements>
    <a:clrScheme name="">
      <a:dk1>
        <a:srgbClr val="808080"/>
      </a:dk1>
      <a:lt1>
        <a:srgbClr val="FFFFFF"/>
      </a:lt1>
      <a:dk2>
        <a:srgbClr val="0099CC"/>
      </a:dk2>
      <a:lt2>
        <a:srgbClr val="FFFFFF"/>
      </a:lt2>
      <a:accent1>
        <a:srgbClr val="F9A856"/>
      </a:accent1>
      <a:accent2>
        <a:srgbClr val="8BD4F4"/>
      </a:accent2>
      <a:accent3>
        <a:srgbClr val="AACAE2"/>
      </a:accent3>
      <a:accent4>
        <a:srgbClr val="DADADA"/>
      </a:accent4>
      <a:accent5>
        <a:srgbClr val="FBD1B4"/>
      </a:accent5>
      <a:accent6>
        <a:srgbClr val="7DC0DD"/>
      </a:accent6>
      <a:hlink>
        <a:srgbClr val="9FC605"/>
      </a:hlink>
      <a:folHlink>
        <a:srgbClr val="005AAB"/>
      </a:folHlink>
    </a:clrScheme>
    <a:fontScheme name="Content + 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ontent + 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8">
        <a:dk1>
          <a:srgbClr val="FAFD00"/>
        </a:dk1>
        <a:lt1>
          <a:srgbClr val="FFFFFF"/>
        </a:lt1>
        <a:dk2>
          <a:srgbClr val="1E2D7A"/>
        </a:dk2>
        <a:lt2>
          <a:srgbClr val="EAEC5E"/>
        </a:lt2>
        <a:accent1>
          <a:srgbClr val="FE9B03"/>
        </a:accent1>
        <a:accent2>
          <a:srgbClr val="000000"/>
        </a:accent2>
        <a:accent3>
          <a:srgbClr val="ABADBE"/>
        </a:accent3>
        <a:accent4>
          <a:srgbClr val="DADADA"/>
        </a:accent4>
        <a:accent5>
          <a:srgbClr val="FECBAA"/>
        </a:accent5>
        <a:accent6>
          <a:srgbClr val="000000"/>
        </a:accent6>
        <a:hlink>
          <a:srgbClr val="FFFFFF"/>
        </a:hlink>
        <a:folHlink>
          <a:srgbClr val="FC012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9">
        <a:dk1>
          <a:srgbClr val="FFFFFF"/>
        </a:dk1>
        <a:lt1>
          <a:srgbClr val="FFFFFF"/>
        </a:lt1>
        <a:dk2>
          <a:srgbClr val="1E2D7A"/>
        </a:dk2>
        <a:lt2>
          <a:srgbClr val="FFFFFF"/>
        </a:lt2>
        <a:accent1>
          <a:srgbClr val="FE9B03"/>
        </a:accent1>
        <a:accent2>
          <a:srgbClr val="000000"/>
        </a:accent2>
        <a:accent3>
          <a:srgbClr val="ABADBE"/>
        </a:accent3>
        <a:accent4>
          <a:srgbClr val="DADADA"/>
        </a:accent4>
        <a:accent5>
          <a:srgbClr val="FECBAA"/>
        </a:accent5>
        <a:accent6>
          <a:srgbClr val="000000"/>
        </a:accent6>
        <a:hlink>
          <a:srgbClr val="FFFFFF"/>
        </a:hlink>
        <a:folHlink>
          <a:srgbClr val="FC012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10">
        <a:dk1>
          <a:srgbClr val="B2B2B2"/>
        </a:dk1>
        <a:lt1>
          <a:srgbClr val="FFFFFF"/>
        </a:lt1>
        <a:dk2>
          <a:srgbClr val="000066"/>
        </a:dk2>
        <a:lt2>
          <a:srgbClr val="FFFFFF"/>
        </a:lt2>
        <a:accent1>
          <a:srgbClr val="0000FF"/>
        </a:accent1>
        <a:accent2>
          <a:srgbClr val="3399FF"/>
        </a:accent2>
        <a:accent3>
          <a:srgbClr val="AAAAB8"/>
        </a:accent3>
        <a:accent4>
          <a:srgbClr val="DADADA"/>
        </a:accent4>
        <a:accent5>
          <a:srgbClr val="AAAAFF"/>
        </a:accent5>
        <a:accent6>
          <a:srgbClr val="2D8AE7"/>
        </a:accent6>
        <a:hlink>
          <a:srgbClr val="0066FF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11">
        <a:dk1>
          <a:srgbClr val="FF0000"/>
        </a:dk1>
        <a:lt1>
          <a:srgbClr val="FFFFFF"/>
        </a:lt1>
        <a:dk2>
          <a:srgbClr val="000066"/>
        </a:dk2>
        <a:lt2>
          <a:srgbClr val="FFFFFF"/>
        </a:lt2>
        <a:accent1>
          <a:srgbClr val="0000FF"/>
        </a:accent1>
        <a:accent2>
          <a:srgbClr val="3399FF"/>
        </a:accent2>
        <a:accent3>
          <a:srgbClr val="AAAAB8"/>
        </a:accent3>
        <a:accent4>
          <a:srgbClr val="DADADA"/>
        </a:accent4>
        <a:accent5>
          <a:srgbClr val="AAAAFF"/>
        </a:accent5>
        <a:accent6>
          <a:srgbClr val="2D8AE7"/>
        </a:accent6>
        <a:hlink>
          <a:srgbClr val="C0C0C0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12">
        <a:dk1>
          <a:srgbClr val="B2B2B2"/>
        </a:dk1>
        <a:lt1>
          <a:srgbClr val="FFFFFF"/>
        </a:lt1>
        <a:dk2>
          <a:srgbClr val="000066"/>
        </a:dk2>
        <a:lt2>
          <a:srgbClr val="FFFFFF"/>
        </a:lt2>
        <a:accent1>
          <a:srgbClr val="0000FF"/>
        </a:accent1>
        <a:accent2>
          <a:srgbClr val="3399FF"/>
        </a:accent2>
        <a:accent3>
          <a:srgbClr val="AAAAB8"/>
        </a:accent3>
        <a:accent4>
          <a:srgbClr val="DADADA"/>
        </a:accent4>
        <a:accent5>
          <a:srgbClr val="AAAAFF"/>
        </a:accent5>
        <a:accent6>
          <a:srgbClr val="2D8AE7"/>
        </a:accent6>
        <a:hlink>
          <a:srgbClr val="C0C0C0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2EA443"/>
        </a:accent1>
        <a:accent2>
          <a:srgbClr val="87DD95"/>
        </a:accent2>
        <a:accent3>
          <a:srgbClr val="FFFFFF"/>
        </a:accent3>
        <a:accent4>
          <a:srgbClr val="000000"/>
        </a:accent4>
        <a:accent5>
          <a:srgbClr val="ADCFB0"/>
        </a:accent5>
        <a:accent6>
          <a:srgbClr val="7AC887"/>
        </a:accent6>
        <a:hlink>
          <a:srgbClr val="B781BE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2EA443"/>
        </a:accent1>
        <a:accent2>
          <a:srgbClr val="87DD95"/>
        </a:accent2>
        <a:accent3>
          <a:srgbClr val="FFFFFF"/>
        </a:accent3>
        <a:accent4>
          <a:srgbClr val="000000"/>
        </a:accent4>
        <a:accent5>
          <a:srgbClr val="ADCFB0"/>
        </a:accent5>
        <a:accent6>
          <a:srgbClr val="7AC887"/>
        </a:accent6>
        <a:hlink>
          <a:srgbClr val="701471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15">
        <a:dk1>
          <a:srgbClr val="323232"/>
        </a:dk1>
        <a:lt1>
          <a:srgbClr val="FFFFFF"/>
        </a:lt1>
        <a:dk2>
          <a:srgbClr val="000000"/>
        </a:dk2>
        <a:lt2>
          <a:srgbClr val="DDDDDD"/>
        </a:lt2>
        <a:accent1>
          <a:srgbClr val="289728"/>
        </a:accent1>
        <a:accent2>
          <a:srgbClr val="87DD95"/>
        </a:accent2>
        <a:accent3>
          <a:srgbClr val="FFFFFF"/>
        </a:accent3>
        <a:accent4>
          <a:srgbClr val="292929"/>
        </a:accent4>
        <a:accent5>
          <a:srgbClr val="ACC9AC"/>
        </a:accent5>
        <a:accent6>
          <a:srgbClr val="7AC887"/>
        </a:accent6>
        <a:hlink>
          <a:srgbClr val="5E1C5F"/>
        </a:hlink>
        <a:folHlink>
          <a:srgbClr val="C8C8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16">
        <a:dk1>
          <a:srgbClr val="323232"/>
        </a:dk1>
        <a:lt1>
          <a:srgbClr val="FFFFFF"/>
        </a:lt1>
        <a:dk2>
          <a:srgbClr val="000000"/>
        </a:dk2>
        <a:lt2>
          <a:srgbClr val="DDDDDD"/>
        </a:lt2>
        <a:accent1>
          <a:srgbClr val="289728"/>
        </a:accent1>
        <a:accent2>
          <a:srgbClr val="ABE7B5"/>
        </a:accent2>
        <a:accent3>
          <a:srgbClr val="FFFFFF"/>
        </a:accent3>
        <a:accent4>
          <a:srgbClr val="292929"/>
        </a:accent4>
        <a:accent5>
          <a:srgbClr val="ACC9AC"/>
        </a:accent5>
        <a:accent6>
          <a:srgbClr val="9BD1A4"/>
        </a:accent6>
        <a:hlink>
          <a:srgbClr val="5E1C5F"/>
        </a:hlink>
        <a:folHlink>
          <a:srgbClr val="C8C8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36972</TotalTime>
  <Words>404</Words>
  <Application>Microsoft Office PowerPoint</Application>
  <PresentationFormat>On-screen Show (4:3)</PresentationFormat>
  <Paragraphs>72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Wingdings</vt:lpstr>
      <vt:lpstr>ヒラギノ角ゴ Pro W3</vt:lpstr>
      <vt:lpstr>Custom Design</vt:lpstr>
      <vt:lpstr>SUSTAIN Accelerator</vt:lpstr>
      <vt:lpstr>Content + Divider</vt:lpstr>
      <vt:lpstr>PowerPoint Presentation</vt:lpstr>
      <vt:lpstr>Objectives</vt:lpstr>
      <vt:lpstr>Criteria </vt:lpstr>
      <vt:lpstr>Data due Dates</vt:lpstr>
      <vt:lpstr>9 sections</vt:lpstr>
      <vt:lpstr>Sections</vt:lpstr>
      <vt:lpstr>Scoring</vt:lpstr>
      <vt:lpstr>PowerPoint Presentation</vt:lpstr>
      <vt:lpstr>PowerPoint Presentation</vt:lpstr>
      <vt:lpstr>Last 4 sections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dhts</dc:creator>
  <cp:lastModifiedBy>Lisa Monk</cp:lastModifiedBy>
  <cp:revision>566</cp:revision>
  <cp:lastPrinted>2014-08-10T21:05:47Z</cp:lastPrinted>
  <dcterms:created xsi:type="dcterms:W3CDTF">2013-08-05T11:49:07Z</dcterms:created>
  <dcterms:modified xsi:type="dcterms:W3CDTF">2016-12-14T18:23:10Z</dcterms:modified>
</cp:coreProperties>
</file>