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25" r:id="rId2"/>
    <p:sldMasterId id="2147483750" r:id="rId3"/>
  </p:sldMasterIdLst>
  <p:notesMasterIdLst>
    <p:notesMasterId r:id="rId8"/>
  </p:notesMasterIdLst>
  <p:handoutMasterIdLst>
    <p:handoutMasterId r:id="rId9"/>
  </p:handoutMasterIdLst>
  <p:sldIdLst>
    <p:sldId id="616" r:id="rId4"/>
    <p:sldId id="772" r:id="rId5"/>
    <p:sldId id="669" r:id="rId6"/>
    <p:sldId id="54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ke Clinical Research Institute" initials="DCRI" lastIdx="21" clrIdx="0"/>
  <p:cmAuthor id="1" name="Zubin Eapen" initials="" lastIdx="4" clrIdx="1"/>
  <p:cmAuthor id="2" name="Bradi Granger" initials="" lastIdx="6" clrIdx="2"/>
  <p:cmAuthor id="3" name="Karl Swedberg" initials="KS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clrMru>
    <a:srgbClr val="F5FCF0"/>
    <a:srgbClr val="E8F7DA"/>
    <a:srgbClr val="E3F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73010" autoAdjust="0"/>
  </p:normalViewPr>
  <p:slideViewPr>
    <p:cSldViewPr>
      <p:cViewPr varScale="1">
        <p:scale>
          <a:sx n="82" d="100"/>
          <a:sy n="82" d="100"/>
        </p:scale>
        <p:origin x="-14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 snapToGrid="0" snapToObjects="1">
      <p:cViewPr varScale="1">
        <p:scale>
          <a:sx n="10" d="100"/>
          <a:sy n="10" d="100"/>
        </p:scale>
        <p:origin x="-816" y="15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commentAuthors" Target="commentAuthors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8E128-190E-7942-BC8C-3413527A65EC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0FA4A-25D2-2B48-9E25-1BD317190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0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46327-8F5C-4AA1-8174-DD7508E3F7A9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7D07B-DF73-4649-AE7D-943EAE51A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7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think you </a:t>
            </a:r>
            <a:r>
              <a:rPr lang="en-US" smtClean="0"/>
              <a:t>know the rest!!!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7D07B-DF73-4649-AE7D-943EAE51A8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7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7D07B-DF73-4649-AE7D-943EAE51A8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88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7D07B-DF73-4649-AE7D-943EAE51A8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3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CF4B-C307-C947-B095-795A532C996C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F1DE-DC71-1F4E-B1B1-1729CF98E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2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CF4B-C307-C947-B095-795A532C996C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F1DE-DC71-1F4E-B1B1-1729CF98E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2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CF4B-C307-C947-B095-795A532C996C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F1DE-DC71-1F4E-B1B1-1729CF98E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43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75847" y="1885057"/>
            <a:ext cx="8382000" cy="1850886"/>
            <a:chOff x="375847" y="1885057"/>
            <a:chExt cx="8382000" cy="1850886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375847" y="1885057"/>
              <a:ext cx="8382000" cy="1850886"/>
              <a:chOff x="304800" y="2438430"/>
              <a:chExt cx="8382000" cy="185088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0400" y="2438430"/>
                <a:ext cx="1676400" cy="167640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600200" y="2810500"/>
                <a:ext cx="57150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en-US" sz="4700" b="1" i="1" spc="50" dirty="0" smtClean="0">
                    <a:ln w="13500">
                      <a:solidFill>
                        <a:srgbClr val="4F81BD">
                          <a:shade val="2500"/>
                          <a:alpha val="6500"/>
                        </a:srgbClr>
                      </a:solidFill>
                      <a:prstDash val="solid"/>
                    </a:ln>
                    <a:solidFill>
                      <a:srgbClr val="C00000">
                        <a:alpha val="95000"/>
                      </a:srgb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  <a:cs typeface="Arial" charset="0"/>
                  </a:rPr>
                  <a:t>STEMI Accelerator</a:t>
                </a:r>
                <a:endParaRPr lang="en-US" sz="4700" b="1" i="1" spc="50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C00000"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04800" y="3581430"/>
                <a:ext cx="6857999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00"/>
                <a:r>
                  <a:rPr lang="en-US" sz="2000" dirty="0">
                    <a:solidFill>
                      <a:prstClr val="black"/>
                    </a:solidFill>
                    <a:cs typeface="Arial" charset="0"/>
                  </a:rPr>
                  <a:t>Regional Systems of Care </a:t>
                </a:r>
                <a:r>
                  <a:rPr lang="en-US" sz="2000" dirty="0" smtClean="0">
                    <a:solidFill>
                      <a:srgbClr val="000000"/>
                    </a:solidFill>
                    <a:latin typeface="Arial" charset="0"/>
                    <a:ea typeface="ヒラギノ角ゴ Pro W3" charset="0"/>
                    <a:cs typeface="ヒラギノ角ゴ Pro W3" charset="0"/>
                  </a:rPr>
                  <a:t>Discharge </a:t>
                </a:r>
                <a:r>
                  <a:rPr lang="en-US" sz="2000" dirty="0">
                    <a:solidFill>
                      <a:srgbClr val="000000"/>
                    </a:solidFill>
                    <a:latin typeface="Arial" charset="0"/>
                    <a:ea typeface="ヒラギノ角ゴ Pro W3" charset="0"/>
                    <a:cs typeface="ヒラギノ角ゴ Pro W3" charset="0"/>
                  </a:rPr>
                  <a:t>and Follow-Up</a:t>
                </a:r>
              </a:p>
              <a:p>
                <a:pPr algn="ctr" defTabSz="914400"/>
                <a:r>
                  <a:rPr lang="en-US" sz="2000" dirty="0" smtClean="0">
                    <a:solidFill>
                      <a:prstClr val="black"/>
                    </a:solidFill>
                    <a:cs typeface="Arial" charset="0"/>
                  </a:rPr>
                  <a:t>Demonstration Project </a:t>
                </a:r>
                <a:endParaRPr lang="en-US" sz="2000" b="1" spc="300" dirty="0">
                  <a:ln w="11430" cmpd="sng">
                    <a:solidFill>
                      <a:srgbClr val="4F81BD">
                        <a:tint val="10000"/>
                      </a:srgb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rgbClr val="4F81BD">
                          <a:tint val="83000"/>
                          <a:shade val="100000"/>
                          <a:satMod val="200000"/>
                        </a:srgbClr>
                      </a:gs>
                      <a:gs pos="75000">
                        <a:srgbClr val="4F81BD">
                          <a:tint val="100000"/>
                          <a:shade val="50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glow rad="45500">
                      <a:srgbClr val="4F81BD">
                        <a:satMod val="220000"/>
                        <a:alpha val="35000"/>
                      </a:srgbClr>
                    </a:glow>
                  </a:effectLst>
                  <a:cs typeface="Arial" charset="0"/>
                </a:endParaRPr>
              </a:p>
            </p:txBody>
          </p:sp>
        </p:grpSp>
        <p:cxnSp>
          <p:nvCxnSpPr>
            <p:cNvPr id="11" name="Straight Connector 10"/>
            <p:cNvCxnSpPr/>
            <p:nvPr userDrawn="1"/>
          </p:nvCxnSpPr>
          <p:spPr>
            <a:xfrm>
              <a:off x="737874" y="2705697"/>
              <a:ext cx="1143000" cy="0"/>
            </a:xfrm>
            <a:prstGeom prst="line">
              <a:avLst/>
            </a:prstGeom>
            <a:ln w="53975">
              <a:solidFill>
                <a:srgbClr val="C00000">
                  <a:alpha val="39000"/>
                </a:srgb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457200" y="2823675"/>
              <a:ext cx="1143000" cy="0"/>
            </a:xfrm>
            <a:prstGeom prst="line">
              <a:avLst/>
            </a:prstGeom>
            <a:ln w="53975">
              <a:solidFill>
                <a:srgbClr val="C00000">
                  <a:alpha val="39000"/>
                </a:srgb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944498" y="2581644"/>
              <a:ext cx="1143000" cy="0"/>
            </a:xfrm>
            <a:prstGeom prst="line">
              <a:avLst/>
            </a:prstGeom>
            <a:ln w="53975">
              <a:solidFill>
                <a:srgbClr val="C00000">
                  <a:alpha val="39000"/>
                </a:srgb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049184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98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8819AA-DB44-0346-A694-0B570B4399B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025153-87DB-4BEB-BCAB-95F3288EBC1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02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8819AA-DB44-0346-A694-0B570B4399B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7895BC-CBE1-4EBD-8E12-3C22C5EEB65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83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2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21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374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8819AA-DB44-0346-A694-0B570B4399B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DFBB21-AB70-4D58-8967-790C8961E40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39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CF4B-C307-C947-B095-795A532C996C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F1DE-DC71-1F4E-B1B1-1729CF98E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81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8819AA-DB44-0346-A694-0B570B4399B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C736642-2641-4C2C-A0FE-8FFEBA3690C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30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8819AA-DB44-0346-A694-0B570B4399B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D15955-421B-42E0-BA42-0EAF5257B88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72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8819AA-DB44-0346-A694-0B570B4399BE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2B0805-AB05-4073-8DD6-330C706E4BD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68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676400"/>
            <a:ext cx="7239000" cy="4191000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Content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1143000"/>
          </a:xfrm>
          <a:ln>
            <a:noFill/>
          </a:ln>
        </p:spPr>
        <p:txBody>
          <a:bodyPr>
            <a:normAutofit/>
          </a:bodyPr>
          <a:lstStyle>
            <a:lvl1pPr algn="l"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87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4646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1143000" y="2286000"/>
            <a:ext cx="6705600" cy="3581400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3"/>
          </p:nvPr>
        </p:nvSpPr>
        <p:spPr>
          <a:xfrm>
            <a:off x="6781800" y="6492875"/>
            <a:ext cx="106521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8C9D153-8F1C-4A7B-B484-13AC65CCA2AC}" type="datetime1">
              <a:rPr lang="sv-SE">
                <a:solidFill>
                  <a:prstClr val="black"/>
                </a:solidFill>
                <a:latin typeface="Calibri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10/12/16</a:t>
            </a:fld>
            <a:endParaRPr lang="sv-SE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388620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sv-SE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0357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7682" name="Picture 34" descr="NS-2-Titl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" y="4764"/>
            <a:ext cx="9141178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7675" name="Rectangle 2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F32FE75-F954-452A-AB5F-2D852F53B3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787683" name="Rectangle 35"/>
          <p:cNvSpPr>
            <a:spLocks noGrp="1" noChangeArrowheads="1"/>
          </p:cNvSpPr>
          <p:nvPr>
            <p:ph type="ctrTitle" sz="quarter"/>
          </p:nvPr>
        </p:nvSpPr>
        <p:spPr>
          <a:xfrm>
            <a:off x="1341967" y="3765361"/>
            <a:ext cx="6766277" cy="39389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14222">
              <a:defRPr sz="2844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787684" name="Rectangle 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41967" y="4356100"/>
            <a:ext cx="6400800" cy="29540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91440"/>
          <a:lstStyle>
            <a:lvl1pPr marL="0" indent="0" defTabSz="865022">
              <a:spcBef>
                <a:spcPct val="0"/>
              </a:spcBef>
              <a:buClrTx/>
              <a:buFontTx/>
              <a:buNone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5440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634" y="1295400"/>
            <a:ext cx="7408333" cy="1579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0D0988-54AB-42D7-857D-DA136B995C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70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711" y="3085277"/>
            <a:ext cx="7886700" cy="1477199"/>
          </a:xfrm>
        </p:spPr>
        <p:txBody>
          <a:bodyPr/>
          <a:lstStyle>
            <a:lvl1pPr>
              <a:defRPr sz="533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711" y="4589464"/>
            <a:ext cx="7886700" cy="295402"/>
          </a:xfrm>
        </p:spPr>
        <p:txBody>
          <a:bodyPr/>
          <a:lstStyle>
            <a:lvl1pPr marL="0" indent="0">
              <a:buNone/>
              <a:defRPr sz="2133"/>
            </a:lvl1pPr>
            <a:lvl2pPr marL="406405" indent="0">
              <a:buNone/>
              <a:defRPr sz="1778"/>
            </a:lvl2pPr>
            <a:lvl3pPr marL="812810" indent="0">
              <a:buNone/>
              <a:defRPr sz="1600"/>
            </a:lvl3pPr>
            <a:lvl4pPr marL="1219215" indent="0">
              <a:buNone/>
              <a:defRPr sz="1422"/>
            </a:lvl4pPr>
            <a:lvl5pPr marL="1625620" indent="0">
              <a:buNone/>
              <a:defRPr sz="1422"/>
            </a:lvl5pPr>
            <a:lvl6pPr marL="2032025" indent="0">
              <a:buNone/>
              <a:defRPr sz="1422"/>
            </a:lvl6pPr>
            <a:lvl7pPr marL="2438430" indent="0">
              <a:buNone/>
              <a:defRPr sz="1422"/>
            </a:lvl7pPr>
            <a:lvl8pPr marL="2844836" indent="0">
              <a:buNone/>
              <a:defRPr sz="1422"/>
            </a:lvl8pPr>
            <a:lvl9pPr marL="3251241" indent="0">
              <a:buNone/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8F0F700-AD3B-4B9E-9E34-3682ED5231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3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34" y="1295400"/>
            <a:ext cx="3636433" cy="18753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6533" y="1295400"/>
            <a:ext cx="3636434" cy="18753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BA256F-9488-496E-8971-A4546164022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33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56" y="1345915"/>
            <a:ext cx="7886700" cy="344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356" y="1914272"/>
            <a:ext cx="3869267" cy="590803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356" y="2505075"/>
            <a:ext cx="3869267" cy="18753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856" y="2209673"/>
            <a:ext cx="3886200" cy="29540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856" y="2505075"/>
            <a:ext cx="3886200" cy="18753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8CF854-4EF2-4070-933C-44D6E7FE4A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6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CF4B-C307-C947-B095-795A532C996C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F1DE-DC71-1F4E-B1B1-1729CF98E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2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E2FFBB-4E08-45DB-A8F5-E97102D96D3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04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9E8A8C-FEB5-4635-8379-AA242F71C8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2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56" y="1269620"/>
            <a:ext cx="2949222" cy="787780"/>
          </a:xfrm>
        </p:spPr>
        <p:txBody>
          <a:bodyPr/>
          <a:lstStyle>
            <a:lvl1pPr>
              <a:defRPr sz="284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612" y="987426"/>
            <a:ext cx="4628444" cy="2297937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356" y="2057400"/>
            <a:ext cx="2949222" cy="196977"/>
          </a:xfrm>
        </p:spPr>
        <p:txBody>
          <a:bodyPr/>
          <a:lstStyle>
            <a:lvl1pPr marL="0" indent="0">
              <a:buNone/>
              <a:defRPr sz="1422"/>
            </a:lvl1pPr>
            <a:lvl2pPr marL="406405" indent="0">
              <a:buNone/>
              <a:defRPr sz="1244"/>
            </a:lvl2pPr>
            <a:lvl3pPr marL="812810" indent="0">
              <a:buNone/>
              <a:defRPr sz="1067"/>
            </a:lvl3pPr>
            <a:lvl4pPr marL="1219215" indent="0">
              <a:buNone/>
              <a:defRPr sz="889"/>
            </a:lvl4pPr>
            <a:lvl5pPr marL="1625620" indent="0">
              <a:buNone/>
              <a:defRPr sz="889"/>
            </a:lvl5pPr>
            <a:lvl6pPr marL="2032025" indent="0">
              <a:buNone/>
              <a:defRPr sz="889"/>
            </a:lvl6pPr>
            <a:lvl7pPr marL="2438430" indent="0">
              <a:buNone/>
              <a:defRPr sz="889"/>
            </a:lvl7pPr>
            <a:lvl8pPr marL="2844836" indent="0">
              <a:buNone/>
              <a:defRPr sz="889"/>
            </a:lvl8pPr>
            <a:lvl9pPr marL="3251241" indent="0">
              <a:buNone/>
              <a:defRPr sz="88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B2941E-1F92-4F2F-A574-89176AD598F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16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56" y="1269620"/>
            <a:ext cx="2949222" cy="787780"/>
          </a:xfrm>
        </p:spPr>
        <p:txBody>
          <a:bodyPr/>
          <a:lstStyle>
            <a:lvl1pPr>
              <a:defRPr sz="284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612" y="987426"/>
            <a:ext cx="4628444" cy="39389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356" y="2057400"/>
            <a:ext cx="2949222" cy="196977"/>
          </a:xfrm>
        </p:spPr>
        <p:txBody>
          <a:bodyPr/>
          <a:lstStyle>
            <a:lvl1pPr marL="0" indent="0">
              <a:buNone/>
              <a:defRPr sz="1422"/>
            </a:lvl1pPr>
            <a:lvl2pPr marL="406405" indent="0">
              <a:buNone/>
              <a:defRPr sz="1244"/>
            </a:lvl2pPr>
            <a:lvl3pPr marL="812810" indent="0">
              <a:buNone/>
              <a:defRPr sz="1067"/>
            </a:lvl3pPr>
            <a:lvl4pPr marL="1219215" indent="0">
              <a:buNone/>
              <a:defRPr sz="889"/>
            </a:lvl4pPr>
            <a:lvl5pPr marL="1625620" indent="0">
              <a:buNone/>
              <a:defRPr sz="889"/>
            </a:lvl5pPr>
            <a:lvl6pPr marL="2032025" indent="0">
              <a:buNone/>
              <a:defRPr sz="889"/>
            </a:lvl6pPr>
            <a:lvl7pPr marL="2438430" indent="0">
              <a:buNone/>
              <a:defRPr sz="889"/>
            </a:lvl7pPr>
            <a:lvl8pPr marL="2844836" indent="0">
              <a:buNone/>
              <a:defRPr sz="889"/>
            </a:lvl8pPr>
            <a:lvl9pPr marL="3251241" indent="0">
              <a:buNone/>
              <a:defRPr sz="88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B58224-5774-4071-BDB0-AD80EDF662E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92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361265" y="1295400"/>
            <a:ext cx="8434232" cy="12187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EE04C4-34CD-476F-90BB-123715CB10B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30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1911" y="619125"/>
            <a:ext cx="1034322" cy="19954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9927" y="619125"/>
            <a:ext cx="5076518" cy="19954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889638-1706-4881-9A74-0795CE56BEB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62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4" y="658527"/>
            <a:ext cx="7835900" cy="344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64634" y="1295400"/>
            <a:ext cx="7408333" cy="29540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83330" y="6629401"/>
            <a:ext cx="193964" cy="191463"/>
          </a:xfrm>
        </p:spPr>
        <p:txBody>
          <a:bodyPr/>
          <a:lstStyle>
            <a:lvl1pPr>
              <a:defRPr/>
            </a:lvl1pPr>
          </a:lstStyle>
          <a:p>
            <a:fld id="{F10589CA-6F4C-4DB5-8D56-38FF0D6B20F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78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4" y="658527"/>
            <a:ext cx="7835900" cy="344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64634" y="1295400"/>
            <a:ext cx="3636433" cy="18753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6533" y="1295400"/>
            <a:ext cx="3636434" cy="18753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883330" y="6629401"/>
            <a:ext cx="193964" cy="191463"/>
          </a:xfrm>
        </p:spPr>
        <p:txBody>
          <a:bodyPr/>
          <a:lstStyle>
            <a:lvl1pPr>
              <a:defRPr/>
            </a:lvl1pPr>
          </a:lstStyle>
          <a:p>
            <a:fld id="{7AE0146D-B0B3-452B-894D-9AD5216911B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41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4" y="658527"/>
            <a:ext cx="7835900" cy="3447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64634" y="1295400"/>
            <a:ext cx="7408333" cy="29540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83330" y="6629401"/>
            <a:ext cx="193964" cy="191463"/>
          </a:xfrm>
        </p:spPr>
        <p:txBody>
          <a:bodyPr/>
          <a:lstStyle>
            <a:lvl1pPr>
              <a:defRPr/>
            </a:lvl1pPr>
          </a:lstStyle>
          <a:p>
            <a:fld id="{9622759B-B1E7-49AE-8E21-79BD183EA4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10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CF4B-C307-C947-B095-795A532C996C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F1DE-DC71-1F4E-B1B1-1729CF98E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4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CF4B-C307-C947-B095-795A532C996C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F1DE-DC71-1F4E-B1B1-1729CF98E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1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CF4B-C307-C947-B095-795A532C996C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F1DE-DC71-1F4E-B1B1-1729CF98E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CF4B-C307-C947-B095-795A532C996C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F1DE-DC71-1F4E-B1B1-1729CF98E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2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CF4B-C307-C947-B095-795A532C996C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F1DE-DC71-1F4E-B1B1-1729CF98E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9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CF4B-C307-C947-B095-795A532C996C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9F1DE-DC71-1F4E-B1B1-1729CF98E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23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6" Type="http://schemas.openxmlformats.org/officeDocument/2006/relationships/image" Target="../media/image2.jpeg"/><Relationship Id="rId17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8CF4B-C307-C947-B095-795A532C996C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9F1DE-DC71-1F4E-B1B1-1729CF98E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7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961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 descr="dcri_logo_color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4" y="6481637"/>
            <a:ext cx="2854790" cy="239258"/>
          </a:xfrm>
          <a:prstGeom prst="rect">
            <a:avLst/>
          </a:prstGeom>
        </p:spPr>
      </p:pic>
      <p:pic>
        <p:nvPicPr>
          <p:cNvPr id="11" name="Picture 10" descr="ML_Logo_CoBrand.jpg"/>
          <p:cNvPicPr>
            <a:picLocks noChangeAspect="1"/>
          </p:cNvPicPr>
          <p:nvPr/>
        </p:nvPicPr>
        <p:blipFill rotWithShape="1">
          <a:blip r:embed="rId16"/>
          <a:srcRect l="5827" t="24000" r="4578" b="18400"/>
          <a:stretch/>
        </p:blipFill>
        <p:spPr>
          <a:xfrm>
            <a:off x="7051436" y="6280775"/>
            <a:ext cx="1787763" cy="424825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8" name="Group 17"/>
          <p:cNvGrpSpPr/>
          <p:nvPr/>
        </p:nvGrpSpPr>
        <p:grpSpPr>
          <a:xfrm>
            <a:off x="7422692" y="212102"/>
            <a:ext cx="1478672" cy="646331"/>
            <a:chOff x="6312100" y="771307"/>
            <a:chExt cx="1478672" cy="646331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365" y="858433"/>
              <a:ext cx="325163" cy="34901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6312100" y="771307"/>
              <a:ext cx="1478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>
                <a:lnSpc>
                  <a:spcPct val="100000"/>
                </a:lnSpc>
              </a:pPr>
              <a:r>
                <a:rPr lang="en-US" sz="1800" b="1" i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C00000"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charset="0"/>
                </a:rPr>
                <a:t>SUSTAIN</a:t>
              </a:r>
            </a:p>
            <a:p>
              <a:pPr algn="l" defTabSz="914400">
                <a:lnSpc>
                  <a:spcPct val="100000"/>
                </a:lnSpc>
              </a:pPr>
              <a:r>
                <a:rPr lang="en-US" sz="1800" b="0" i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C00000"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charset="0"/>
                </a:rPr>
                <a:t>Acceleration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230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672" r:id="rId12"/>
    <p:sldLayoutId id="2147483675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inv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6657" name="Picture 33" descr="NS-2-Slide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" y="4764"/>
            <a:ext cx="9141178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66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64634" y="658527"/>
            <a:ext cx="7835900" cy="34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866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4634" y="1295400"/>
            <a:ext cx="7408333" cy="121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786652" name="Rectangle 28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8883330" y="6629401"/>
            <a:ext cx="193964" cy="19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spcBef>
                <a:spcPct val="50000"/>
              </a:spcBef>
              <a:defRPr sz="1244"/>
            </a:lvl1pPr>
          </a:lstStyle>
          <a:p>
            <a:pPr fontAlgn="base">
              <a:spcAft>
                <a:spcPct val="0"/>
              </a:spcAft>
            </a:pPr>
            <a:fld id="{EE384FD2-1151-4415-8BF3-942CC63B5730}" type="slidenum">
              <a:rPr lang="en-US" b="1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694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hf hdr="0" ftr="0" dt="0"/>
  <p:txStyles>
    <p:titleStyle>
      <a:lvl1pPr algn="l" defTabSz="865022" rtl="0" fontAlgn="base">
        <a:lnSpc>
          <a:spcPct val="90000"/>
        </a:lnSpc>
        <a:spcBef>
          <a:spcPct val="0"/>
        </a:spcBef>
        <a:spcAft>
          <a:spcPct val="0"/>
        </a:spcAft>
        <a:defRPr sz="2489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5022" rtl="0" fontAlgn="base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panose="020B0604020202020204" pitchFamily="34" charset="0"/>
        </a:defRPr>
      </a:lvl2pPr>
      <a:lvl3pPr algn="l" defTabSz="865022" rtl="0" fontAlgn="base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panose="020B0604020202020204" pitchFamily="34" charset="0"/>
        </a:defRPr>
      </a:lvl3pPr>
      <a:lvl4pPr algn="l" defTabSz="865022" rtl="0" fontAlgn="base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panose="020B0604020202020204" pitchFamily="34" charset="0"/>
        </a:defRPr>
      </a:lvl4pPr>
      <a:lvl5pPr algn="l" defTabSz="865022" rtl="0" fontAlgn="base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panose="020B0604020202020204" pitchFamily="34" charset="0"/>
        </a:defRPr>
      </a:lvl5pPr>
      <a:lvl6pPr marL="406405" algn="l" defTabSz="865022" rtl="0" fontAlgn="base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panose="020B0604020202020204" pitchFamily="34" charset="0"/>
        </a:defRPr>
      </a:lvl6pPr>
      <a:lvl7pPr marL="812810" algn="l" defTabSz="865022" rtl="0" fontAlgn="base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panose="020B0604020202020204" pitchFamily="34" charset="0"/>
        </a:defRPr>
      </a:lvl7pPr>
      <a:lvl8pPr marL="1219215" algn="l" defTabSz="865022" rtl="0" fontAlgn="base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panose="020B0604020202020204" pitchFamily="34" charset="0"/>
        </a:defRPr>
      </a:lvl8pPr>
      <a:lvl9pPr marL="1625620" algn="l" defTabSz="865022" rtl="0" fontAlgn="base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06025" indent="-206025" algn="l" defTabSz="907356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DCB000"/>
        </a:buClr>
        <a:buFont typeface="Wingdings" panose="05000000000000000000" pitchFamily="2" charset="2"/>
        <a:buChar char="§"/>
        <a:defRPr sz="2133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13651" indent="-204614" algn="l" defTabSz="907356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DC8400"/>
        </a:buClr>
        <a:buSzPct val="12000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817044" indent="-201792" algn="l" defTabSz="907356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110000"/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21848" indent="-203203" algn="l" defTabSz="907356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4pPr>
      <a:lvl5pPr marL="2205595" indent="-338671" algn="l" defTabSz="907356" rtl="0" fontAlgn="base">
        <a:spcBef>
          <a:spcPct val="20000"/>
        </a:spcBef>
        <a:spcAft>
          <a:spcPct val="0"/>
        </a:spcAft>
        <a:buChar char="»"/>
        <a:defRPr sz="1956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239000" y="6629400"/>
            <a:ext cx="1905000" cy="152400"/>
          </a:xfrm>
          <a:prstGeom prst="rect">
            <a:avLst/>
          </a:prstGeom>
        </p:spPr>
        <p:txBody>
          <a:bodyPr/>
          <a:lstStyle/>
          <a:p>
            <a:fld id="{90BF9F26-5DCF-4228-8AE9-E68053E12902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1676400"/>
            <a:ext cx="8347269" cy="1752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i="1" dirty="0" smtClean="0">
                <a:solidFill>
                  <a:srgbClr val="800000"/>
                </a:solidFill>
                <a:latin typeface="Arial"/>
                <a:cs typeface="Arial"/>
              </a:rPr>
              <a:t>The Drag &amp; Drop Pillbox:</a:t>
            </a:r>
            <a:br>
              <a:rPr lang="en-US" sz="3200" i="1" dirty="0" smtClean="0">
                <a:solidFill>
                  <a:srgbClr val="800000"/>
                </a:solidFill>
                <a:latin typeface="Arial"/>
                <a:cs typeface="Arial"/>
              </a:rPr>
            </a:br>
            <a:r>
              <a:rPr lang="en-US" sz="3200" i="1" dirty="0" smtClean="0">
                <a:solidFill>
                  <a:srgbClr val="800000"/>
                </a:solidFill>
                <a:latin typeface="Arial"/>
                <a:cs typeface="Arial"/>
              </a:rPr>
              <a:t>Patient-Centered, Skill-Based </a:t>
            </a:r>
            <a:br>
              <a:rPr lang="en-US" sz="3200" i="1" dirty="0" smtClean="0">
                <a:solidFill>
                  <a:srgbClr val="800000"/>
                </a:solidFill>
                <a:latin typeface="Arial"/>
                <a:cs typeface="Arial"/>
              </a:rPr>
            </a:br>
            <a:r>
              <a:rPr lang="en-US" sz="3200" i="1" dirty="0" smtClean="0">
                <a:solidFill>
                  <a:srgbClr val="800000"/>
                </a:solidFill>
                <a:latin typeface="Arial"/>
                <a:cs typeface="Arial"/>
              </a:rPr>
              <a:t>Medication Management</a:t>
            </a:r>
            <a:endParaRPr lang="en-US" sz="3200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68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Drag and Drop Pillbox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6400"/>
            <a:ext cx="545211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52599"/>
            <a:ext cx="2819400" cy="3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ke PillBo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9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239000" y="6629400"/>
            <a:ext cx="1905000" cy="152400"/>
          </a:xfrm>
          <a:prstGeom prst="rect">
            <a:avLst/>
          </a:prstGeom>
        </p:spPr>
        <p:txBody>
          <a:bodyPr/>
          <a:lstStyle/>
          <a:p>
            <a:fld id="{90BF9F26-5DCF-4228-8AE9-E68053E1290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Screenshot 2015-03-19 09.08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11"/>
            <a:ext cx="9144000" cy="67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9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USTAIN Accelerator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51322"/>
      </a:accent1>
      <a:accent2>
        <a:srgbClr val="3333CC"/>
      </a:accent2>
      <a:accent3>
        <a:srgbClr val="FFFFFF"/>
      </a:accent3>
      <a:accent4>
        <a:srgbClr val="000000"/>
      </a:accent4>
      <a:accent5>
        <a:srgbClr val="FB3B25"/>
      </a:accent5>
      <a:accent6>
        <a:srgbClr val="1C1C74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tent + Divider">
  <a:themeElements>
    <a:clrScheme name="">
      <a:dk1>
        <a:srgbClr val="808080"/>
      </a:dk1>
      <a:lt1>
        <a:srgbClr val="FFFFFF"/>
      </a:lt1>
      <a:dk2>
        <a:srgbClr val="0099CC"/>
      </a:dk2>
      <a:lt2>
        <a:srgbClr val="FFFFFF"/>
      </a:lt2>
      <a:accent1>
        <a:srgbClr val="F9A856"/>
      </a:accent1>
      <a:accent2>
        <a:srgbClr val="8BD4F4"/>
      </a:accent2>
      <a:accent3>
        <a:srgbClr val="AACAE2"/>
      </a:accent3>
      <a:accent4>
        <a:srgbClr val="DADADA"/>
      </a:accent4>
      <a:accent5>
        <a:srgbClr val="FBD1B4"/>
      </a:accent5>
      <a:accent6>
        <a:srgbClr val="7DC0DD"/>
      </a:accent6>
      <a:hlink>
        <a:srgbClr val="9FC605"/>
      </a:hlink>
      <a:folHlink>
        <a:srgbClr val="005AAB"/>
      </a:folHlink>
    </a:clrScheme>
    <a:fontScheme name="Content + Divid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Content + Divi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 + Divid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 + Divid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 + Divid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 + Divid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 + Divid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 + Divid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 + Divider 8">
        <a:dk1>
          <a:srgbClr val="FAFD00"/>
        </a:dk1>
        <a:lt1>
          <a:srgbClr val="FFFFFF"/>
        </a:lt1>
        <a:dk2>
          <a:srgbClr val="1E2D7A"/>
        </a:dk2>
        <a:lt2>
          <a:srgbClr val="EAEC5E"/>
        </a:lt2>
        <a:accent1>
          <a:srgbClr val="FE9B03"/>
        </a:accent1>
        <a:accent2>
          <a:srgbClr val="000000"/>
        </a:accent2>
        <a:accent3>
          <a:srgbClr val="ABADBE"/>
        </a:accent3>
        <a:accent4>
          <a:srgbClr val="DADADA"/>
        </a:accent4>
        <a:accent5>
          <a:srgbClr val="FECBAA"/>
        </a:accent5>
        <a:accent6>
          <a:srgbClr val="000000"/>
        </a:accent6>
        <a:hlink>
          <a:srgbClr val="FFFFFF"/>
        </a:hlink>
        <a:folHlink>
          <a:srgbClr val="FC012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 + Divider 9">
        <a:dk1>
          <a:srgbClr val="FFFFFF"/>
        </a:dk1>
        <a:lt1>
          <a:srgbClr val="FFFFFF"/>
        </a:lt1>
        <a:dk2>
          <a:srgbClr val="1E2D7A"/>
        </a:dk2>
        <a:lt2>
          <a:srgbClr val="FFFFFF"/>
        </a:lt2>
        <a:accent1>
          <a:srgbClr val="FE9B03"/>
        </a:accent1>
        <a:accent2>
          <a:srgbClr val="000000"/>
        </a:accent2>
        <a:accent3>
          <a:srgbClr val="ABADBE"/>
        </a:accent3>
        <a:accent4>
          <a:srgbClr val="DADADA"/>
        </a:accent4>
        <a:accent5>
          <a:srgbClr val="FECBAA"/>
        </a:accent5>
        <a:accent6>
          <a:srgbClr val="000000"/>
        </a:accent6>
        <a:hlink>
          <a:srgbClr val="FFFFFF"/>
        </a:hlink>
        <a:folHlink>
          <a:srgbClr val="FC012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 + Divider 10">
        <a:dk1>
          <a:srgbClr val="B2B2B2"/>
        </a:dk1>
        <a:lt1>
          <a:srgbClr val="FFFFFF"/>
        </a:lt1>
        <a:dk2>
          <a:srgbClr val="000066"/>
        </a:dk2>
        <a:lt2>
          <a:srgbClr val="FFFFFF"/>
        </a:lt2>
        <a:accent1>
          <a:srgbClr val="0000FF"/>
        </a:accent1>
        <a:accent2>
          <a:srgbClr val="3399FF"/>
        </a:accent2>
        <a:accent3>
          <a:srgbClr val="AAAAB8"/>
        </a:accent3>
        <a:accent4>
          <a:srgbClr val="DADADA"/>
        </a:accent4>
        <a:accent5>
          <a:srgbClr val="AAAAFF"/>
        </a:accent5>
        <a:accent6>
          <a:srgbClr val="2D8AE7"/>
        </a:accent6>
        <a:hlink>
          <a:srgbClr val="0066FF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 + Divider 11">
        <a:dk1>
          <a:srgbClr val="FF0000"/>
        </a:dk1>
        <a:lt1>
          <a:srgbClr val="FFFFFF"/>
        </a:lt1>
        <a:dk2>
          <a:srgbClr val="000066"/>
        </a:dk2>
        <a:lt2>
          <a:srgbClr val="FFFFFF"/>
        </a:lt2>
        <a:accent1>
          <a:srgbClr val="0000FF"/>
        </a:accent1>
        <a:accent2>
          <a:srgbClr val="3399FF"/>
        </a:accent2>
        <a:accent3>
          <a:srgbClr val="AAAAB8"/>
        </a:accent3>
        <a:accent4>
          <a:srgbClr val="DADADA"/>
        </a:accent4>
        <a:accent5>
          <a:srgbClr val="AAAAFF"/>
        </a:accent5>
        <a:accent6>
          <a:srgbClr val="2D8AE7"/>
        </a:accent6>
        <a:hlink>
          <a:srgbClr val="C0C0C0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 + Divider 12">
        <a:dk1>
          <a:srgbClr val="B2B2B2"/>
        </a:dk1>
        <a:lt1>
          <a:srgbClr val="FFFFFF"/>
        </a:lt1>
        <a:dk2>
          <a:srgbClr val="000066"/>
        </a:dk2>
        <a:lt2>
          <a:srgbClr val="FFFFFF"/>
        </a:lt2>
        <a:accent1>
          <a:srgbClr val="0000FF"/>
        </a:accent1>
        <a:accent2>
          <a:srgbClr val="3399FF"/>
        </a:accent2>
        <a:accent3>
          <a:srgbClr val="AAAAB8"/>
        </a:accent3>
        <a:accent4>
          <a:srgbClr val="DADADA"/>
        </a:accent4>
        <a:accent5>
          <a:srgbClr val="AAAAFF"/>
        </a:accent5>
        <a:accent6>
          <a:srgbClr val="2D8AE7"/>
        </a:accent6>
        <a:hlink>
          <a:srgbClr val="C0C0C0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t + Divider 1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2EA443"/>
        </a:accent1>
        <a:accent2>
          <a:srgbClr val="87DD95"/>
        </a:accent2>
        <a:accent3>
          <a:srgbClr val="FFFFFF"/>
        </a:accent3>
        <a:accent4>
          <a:srgbClr val="000000"/>
        </a:accent4>
        <a:accent5>
          <a:srgbClr val="ADCFB0"/>
        </a:accent5>
        <a:accent6>
          <a:srgbClr val="7AC887"/>
        </a:accent6>
        <a:hlink>
          <a:srgbClr val="B781BE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 + Divider 14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2EA443"/>
        </a:accent1>
        <a:accent2>
          <a:srgbClr val="87DD95"/>
        </a:accent2>
        <a:accent3>
          <a:srgbClr val="FFFFFF"/>
        </a:accent3>
        <a:accent4>
          <a:srgbClr val="000000"/>
        </a:accent4>
        <a:accent5>
          <a:srgbClr val="ADCFB0"/>
        </a:accent5>
        <a:accent6>
          <a:srgbClr val="7AC887"/>
        </a:accent6>
        <a:hlink>
          <a:srgbClr val="7014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 + Divider 15">
        <a:dk1>
          <a:srgbClr val="323232"/>
        </a:dk1>
        <a:lt1>
          <a:srgbClr val="FFFFFF"/>
        </a:lt1>
        <a:dk2>
          <a:srgbClr val="000000"/>
        </a:dk2>
        <a:lt2>
          <a:srgbClr val="DDDDDD"/>
        </a:lt2>
        <a:accent1>
          <a:srgbClr val="289728"/>
        </a:accent1>
        <a:accent2>
          <a:srgbClr val="87DD95"/>
        </a:accent2>
        <a:accent3>
          <a:srgbClr val="FFFFFF"/>
        </a:accent3>
        <a:accent4>
          <a:srgbClr val="292929"/>
        </a:accent4>
        <a:accent5>
          <a:srgbClr val="ACC9AC"/>
        </a:accent5>
        <a:accent6>
          <a:srgbClr val="7AC887"/>
        </a:accent6>
        <a:hlink>
          <a:srgbClr val="5E1C5F"/>
        </a:hlink>
        <a:folHlink>
          <a:srgbClr val="C8C8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t + Divider 16">
        <a:dk1>
          <a:srgbClr val="323232"/>
        </a:dk1>
        <a:lt1>
          <a:srgbClr val="FFFFFF"/>
        </a:lt1>
        <a:dk2>
          <a:srgbClr val="000000"/>
        </a:dk2>
        <a:lt2>
          <a:srgbClr val="DDDDDD"/>
        </a:lt2>
        <a:accent1>
          <a:srgbClr val="289728"/>
        </a:accent1>
        <a:accent2>
          <a:srgbClr val="ABE7B5"/>
        </a:accent2>
        <a:accent3>
          <a:srgbClr val="FFFFFF"/>
        </a:accent3>
        <a:accent4>
          <a:srgbClr val="292929"/>
        </a:accent4>
        <a:accent5>
          <a:srgbClr val="ACC9AC"/>
        </a:accent5>
        <a:accent6>
          <a:srgbClr val="9BD1A4"/>
        </a:accent6>
        <a:hlink>
          <a:srgbClr val="5E1C5F"/>
        </a:hlink>
        <a:folHlink>
          <a:srgbClr val="C8C8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36168</TotalTime>
  <Words>25</Words>
  <Application>Microsoft Macintosh PowerPoint</Application>
  <PresentationFormat>On-screen Show (4:3)</PresentationFormat>
  <Paragraphs>8</Paragraphs>
  <Slides>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Custom Design</vt:lpstr>
      <vt:lpstr>SUSTAIN Accelerator</vt:lpstr>
      <vt:lpstr>Content + Divider</vt:lpstr>
      <vt:lpstr>PowerPoint Presentation</vt:lpstr>
      <vt:lpstr>Digital Drag and Drop Pillbox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dhts</dc:creator>
  <cp:lastModifiedBy>Bradi Granger</cp:lastModifiedBy>
  <cp:revision>589</cp:revision>
  <cp:lastPrinted>2016-09-20T16:58:31Z</cp:lastPrinted>
  <dcterms:created xsi:type="dcterms:W3CDTF">2013-08-05T11:49:07Z</dcterms:created>
  <dcterms:modified xsi:type="dcterms:W3CDTF">2016-10-12T19:06:57Z</dcterms:modified>
</cp:coreProperties>
</file>